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83"/>
  </p:notesMasterIdLst>
  <p:sldIdLst>
    <p:sldId id="256" r:id="rId2"/>
    <p:sldId id="257" r:id="rId3"/>
    <p:sldId id="308" r:id="rId4"/>
    <p:sldId id="258" r:id="rId5"/>
    <p:sldId id="259" r:id="rId6"/>
    <p:sldId id="260" r:id="rId7"/>
    <p:sldId id="327" r:id="rId8"/>
    <p:sldId id="263" r:id="rId9"/>
    <p:sldId id="264" r:id="rId10"/>
    <p:sldId id="265" r:id="rId11"/>
    <p:sldId id="267" r:id="rId12"/>
    <p:sldId id="269" r:id="rId13"/>
    <p:sldId id="266" r:id="rId14"/>
    <p:sldId id="268" r:id="rId15"/>
    <p:sldId id="270" r:id="rId16"/>
    <p:sldId id="271" r:id="rId17"/>
    <p:sldId id="277" r:id="rId18"/>
    <p:sldId id="279" r:id="rId19"/>
    <p:sldId id="280" r:id="rId20"/>
    <p:sldId id="281" r:id="rId21"/>
    <p:sldId id="283" r:id="rId22"/>
    <p:sldId id="284" r:id="rId23"/>
    <p:sldId id="286" r:id="rId24"/>
    <p:sldId id="309" r:id="rId25"/>
    <p:sldId id="310" r:id="rId26"/>
    <p:sldId id="287" r:id="rId27"/>
    <p:sldId id="288" r:id="rId28"/>
    <p:sldId id="289" r:id="rId29"/>
    <p:sldId id="306" r:id="rId30"/>
    <p:sldId id="290" r:id="rId31"/>
    <p:sldId id="291" r:id="rId32"/>
    <p:sldId id="292" r:id="rId33"/>
    <p:sldId id="307" r:id="rId34"/>
    <p:sldId id="293" r:id="rId35"/>
    <p:sldId id="295" r:id="rId36"/>
    <p:sldId id="296" r:id="rId37"/>
    <p:sldId id="297" r:id="rId38"/>
    <p:sldId id="298" r:id="rId39"/>
    <p:sldId id="299" r:id="rId40"/>
    <p:sldId id="311" r:id="rId41"/>
    <p:sldId id="312" r:id="rId42"/>
    <p:sldId id="313" r:id="rId43"/>
    <p:sldId id="314" r:id="rId44"/>
    <p:sldId id="315" r:id="rId45"/>
    <p:sldId id="316" r:id="rId46"/>
    <p:sldId id="317" r:id="rId47"/>
    <p:sldId id="318" r:id="rId48"/>
    <p:sldId id="319" r:id="rId49"/>
    <p:sldId id="320" r:id="rId50"/>
    <p:sldId id="321" r:id="rId51"/>
    <p:sldId id="322" r:id="rId52"/>
    <p:sldId id="334" r:id="rId53"/>
    <p:sldId id="325" r:id="rId54"/>
    <p:sldId id="324" r:id="rId55"/>
    <p:sldId id="326" r:id="rId56"/>
    <p:sldId id="328" r:id="rId57"/>
    <p:sldId id="329" r:id="rId58"/>
    <p:sldId id="330" r:id="rId59"/>
    <p:sldId id="331" r:id="rId60"/>
    <p:sldId id="333" r:id="rId61"/>
    <p:sldId id="336" r:id="rId62"/>
    <p:sldId id="337" r:id="rId63"/>
    <p:sldId id="338" r:id="rId64"/>
    <p:sldId id="339" r:id="rId65"/>
    <p:sldId id="340" r:id="rId66"/>
    <p:sldId id="341" r:id="rId67"/>
    <p:sldId id="342" r:id="rId68"/>
    <p:sldId id="343" r:id="rId69"/>
    <p:sldId id="344" r:id="rId70"/>
    <p:sldId id="345" r:id="rId71"/>
    <p:sldId id="346" r:id="rId72"/>
    <p:sldId id="347" r:id="rId73"/>
    <p:sldId id="349" r:id="rId74"/>
    <p:sldId id="350" r:id="rId75"/>
    <p:sldId id="351" r:id="rId76"/>
    <p:sldId id="301" r:id="rId77"/>
    <p:sldId id="302" r:id="rId78"/>
    <p:sldId id="303" r:id="rId79"/>
    <p:sldId id="304" r:id="rId80"/>
    <p:sldId id="305" r:id="rId81"/>
    <p:sldId id="262" r:id="rId82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D4A4A"/>
    <a:srgbClr val="82D357"/>
    <a:srgbClr val="DD744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5321" autoAdjust="0"/>
  </p:normalViewPr>
  <p:slideViewPr>
    <p:cSldViewPr snapToGrid="0">
      <p:cViewPr varScale="1">
        <p:scale>
          <a:sx n="73" d="100"/>
          <a:sy n="73" d="100"/>
        </p:scale>
        <p:origin x="107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3">
  <dgm:title val=""/>
  <dgm:desc val=""/>
  <dgm:catLst>
    <dgm:cat type="accent6" pri="11300"/>
  </dgm:catLst>
  <dgm:styleLbl name="node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shade val="80000"/>
      </a:schemeClr>
      <a:schemeClr val="accent6">
        <a:tint val="7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/>
    <dgm:txEffectClrLst/>
  </dgm:styleLbl>
  <dgm:styleLbl name="ln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9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8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9EE017B-DB0F-4D3A-8EAE-97ECE37E7EFA}" type="doc">
      <dgm:prSet loTypeId="urn:microsoft.com/office/officeart/2005/8/layout/hProcess9" loCatId="process" qsTypeId="urn:microsoft.com/office/officeart/2005/8/quickstyle/simple1" qsCatId="simple" csTypeId="urn:microsoft.com/office/officeart/2005/8/colors/accent6_3" csCatId="accent6" phldr="1"/>
      <dgm:spPr/>
    </dgm:pt>
    <dgm:pt modelId="{ACEB0C67-26A0-4A87-853C-988160ED516C}">
      <dgm:prSet phldrT="[文字]" custT="1"/>
      <dgm:spPr/>
      <dgm:t>
        <a:bodyPr/>
        <a:lstStyle/>
        <a:p>
          <a:r>
            <a:rPr lang="zh-TW" altLang="en-US" sz="2800" dirty="0"/>
            <a:t>任務</a:t>
          </a:r>
        </a:p>
      </dgm:t>
    </dgm:pt>
    <dgm:pt modelId="{3AC4C2FE-6B99-4032-89BF-9BA7C42F73D8}" type="parTrans" cxnId="{61615E1F-A962-40D4-9E23-681B5799AAB2}">
      <dgm:prSet/>
      <dgm:spPr/>
      <dgm:t>
        <a:bodyPr/>
        <a:lstStyle/>
        <a:p>
          <a:endParaRPr lang="zh-TW" altLang="en-US" sz="2800"/>
        </a:p>
      </dgm:t>
    </dgm:pt>
    <dgm:pt modelId="{988E7EB3-BFE2-4A5E-BC75-FEC54AF4F925}" type="sibTrans" cxnId="{61615E1F-A962-40D4-9E23-681B5799AAB2}">
      <dgm:prSet/>
      <dgm:spPr/>
      <dgm:t>
        <a:bodyPr/>
        <a:lstStyle/>
        <a:p>
          <a:endParaRPr lang="zh-TW" altLang="en-US" sz="2800"/>
        </a:p>
      </dgm:t>
    </dgm:pt>
    <dgm:pt modelId="{FF429FE8-7667-4C84-91F7-EA2B3A936764}">
      <dgm:prSet phldrT="[文字]" custT="1"/>
      <dgm:spPr/>
      <dgm:t>
        <a:bodyPr/>
        <a:lstStyle/>
        <a:p>
          <a:r>
            <a:rPr lang="en-US" altLang="en-US" sz="2800" dirty="0"/>
            <a:t>Fine</a:t>
          </a:r>
          <a:r>
            <a:rPr lang="en-US" altLang="zh-TW" sz="2800" dirty="0"/>
            <a:t>-</a:t>
          </a:r>
          <a:r>
            <a:rPr lang="en-US" altLang="en-US" sz="2800" dirty="0"/>
            <a:t>tune</a:t>
          </a:r>
          <a:endParaRPr lang="zh-TW" altLang="en-US" sz="2800" dirty="0"/>
        </a:p>
      </dgm:t>
    </dgm:pt>
    <dgm:pt modelId="{01F636FC-A944-45DC-BCE6-A2C46E33DE10}" type="parTrans" cxnId="{F8648E4B-8D17-46B7-BBF6-6F0E07FC48F4}">
      <dgm:prSet/>
      <dgm:spPr/>
      <dgm:t>
        <a:bodyPr/>
        <a:lstStyle/>
        <a:p>
          <a:endParaRPr lang="zh-TW" altLang="en-US" sz="2800"/>
        </a:p>
      </dgm:t>
    </dgm:pt>
    <dgm:pt modelId="{4B01DC7F-057A-4614-9E4E-9D6697388953}" type="sibTrans" cxnId="{F8648E4B-8D17-46B7-BBF6-6F0E07FC48F4}">
      <dgm:prSet/>
      <dgm:spPr/>
      <dgm:t>
        <a:bodyPr/>
        <a:lstStyle/>
        <a:p>
          <a:endParaRPr lang="zh-TW" altLang="en-US" sz="2800"/>
        </a:p>
      </dgm:t>
    </dgm:pt>
    <dgm:pt modelId="{56AEBAF6-CA33-4845-821F-DC4A3801F116}">
      <dgm:prSet phldrT="[文字]" custT="1"/>
      <dgm:spPr/>
      <dgm:t>
        <a:bodyPr/>
        <a:lstStyle/>
        <a:p>
          <a:r>
            <a:rPr lang="zh-TW" altLang="en-US" sz="2800" dirty="0"/>
            <a:t>儲存</a:t>
          </a:r>
        </a:p>
      </dgm:t>
    </dgm:pt>
    <dgm:pt modelId="{0F9BDC34-12CF-4283-9111-BB011F152E38}" type="parTrans" cxnId="{C85F82E4-7A78-4D7A-AEDF-A26EF50FA6D9}">
      <dgm:prSet/>
      <dgm:spPr/>
      <dgm:t>
        <a:bodyPr/>
        <a:lstStyle/>
        <a:p>
          <a:endParaRPr lang="zh-TW" altLang="en-US" sz="2800"/>
        </a:p>
      </dgm:t>
    </dgm:pt>
    <dgm:pt modelId="{B873D194-8F3F-46C6-960B-0F8548F8005A}" type="sibTrans" cxnId="{C85F82E4-7A78-4D7A-AEDF-A26EF50FA6D9}">
      <dgm:prSet/>
      <dgm:spPr/>
      <dgm:t>
        <a:bodyPr/>
        <a:lstStyle/>
        <a:p>
          <a:endParaRPr lang="zh-TW" altLang="en-US" sz="2800"/>
        </a:p>
      </dgm:t>
    </dgm:pt>
    <dgm:pt modelId="{4D91E99E-DAD8-4BB8-B5BB-317FEC60CC1A}">
      <dgm:prSet custT="1"/>
      <dgm:spPr/>
      <dgm:t>
        <a:bodyPr/>
        <a:lstStyle/>
        <a:p>
          <a:r>
            <a:rPr lang="zh-TW" altLang="en-US" sz="2800" dirty="0"/>
            <a:t>模型</a:t>
          </a:r>
        </a:p>
      </dgm:t>
    </dgm:pt>
    <dgm:pt modelId="{244E8D3A-F80B-42B4-97A5-537983E8AB49}" type="parTrans" cxnId="{010ACB19-6C60-48B6-9203-E4E9AB62B66A}">
      <dgm:prSet/>
      <dgm:spPr/>
      <dgm:t>
        <a:bodyPr/>
        <a:lstStyle/>
        <a:p>
          <a:endParaRPr lang="zh-TW" altLang="en-US" sz="2800"/>
        </a:p>
      </dgm:t>
    </dgm:pt>
    <dgm:pt modelId="{69962314-78B6-4B31-A2EC-7E16BE3CB763}" type="sibTrans" cxnId="{010ACB19-6C60-48B6-9203-E4E9AB62B66A}">
      <dgm:prSet/>
      <dgm:spPr/>
      <dgm:t>
        <a:bodyPr/>
        <a:lstStyle/>
        <a:p>
          <a:endParaRPr lang="zh-TW" altLang="en-US" sz="2800"/>
        </a:p>
      </dgm:t>
    </dgm:pt>
    <dgm:pt modelId="{E1013188-D41C-4A5C-B7B5-E31719AD9A3C}">
      <dgm:prSet custT="1"/>
      <dgm:spPr/>
      <dgm:t>
        <a:bodyPr/>
        <a:lstStyle/>
        <a:p>
          <a:r>
            <a:rPr lang="zh-TW" altLang="en-US" sz="2800" dirty="0"/>
            <a:t>資料集</a:t>
          </a:r>
        </a:p>
      </dgm:t>
    </dgm:pt>
    <dgm:pt modelId="{DD42BF26-D44E-4E7A-849F-48EC8DCF1E52}" type="parTrans" cxnId="{8549A062-0E89-4134-BA5B-C98B8044D5E7}">
      <dgm:prSet/>
      <dgm:spPr/>
      <dgm:t>
        <a:bodyPr/>
        <a:lstStyle/>
        <a:p>
          <a:endParaRPr lang="zh-TW" altLang="en-US" sz="2800"/>
        </a:p>
      </dgm:t>
    </dgm:pt>
    <dgm:pt modelId="{CAAF339A-E2B7-42F8-A433-62A002943CF6}" type="sibTrans" cxnId="{8549A062-0E89-4134-BA5B-C98B8044D5E7}">
      <dgm:prSet/>
      <dgm:spPr/>
      <dgm:t>
        <a:bodyPr/>
        <a:lstStyle/>
        <a:p>
          <a:endParaRPr lang="zh-TW" altLang="en-US" sz="2800"/>
        </a:p>
      </dgm:t>
    </dgm:pt>
    <dgm:pt modelId="{F64598FD-EC10-48B6-9D5D-59B7D04C0858}">
      <dgm:prSet custT="1"/>
      <dgm:spPr/>
      <dgm:t>
        <a:bodyPr/>
        <a:lstStyle/>
        <a:p>
          <a:r>
            <a:rPr lang="zh-TW" altLang="en-US" sz="2800" dirty="0"/>
            <a:t>分享</a:t>
          </a:r>
        </a:p>
      </dgm:t>
    </dgm:pt>
    <dgm:pt modelId="{F7E272CD-2445-42B6-835A-AA9150B6C6F1}" type="parTrans" cxnId="{538F860E-BDB7-42B2-8177-3E2F7DDA9693}">
      <dgm:prSet/>
      <dgm:spPr/>
      <dgm:t>
        <a:bodyPr/>
        <a:lstStyle/>
        <a:p>
          <a:endParaRPr lang="zh-TW" altLang="en-US" sz="2800"/>
        </a:p>
      </dgm:t>
    </dgm:pt>
    <dgm:pt modelId="{28629884-58D5-4ACD-8FE7-325E994DA5DE}" type="sibTrans" cxnId="{538F860E-BDB7-42B2-8177-3E2F7DDA9693}">
      <dgm:prSet/>
      <dgm:spPr/>
      <dgm:t>
        <a:bodyPr/>
        <a:lstStyle/>
        <a:p>
          <a:endParaRPr lang="zh-TW" altLang="en-US" sz="2800"/>
        </a:p>
      </dgm:t>
    </dgm:pt>
    <dgm:pt modelId="{0555E7B3-9145-48CC-9FFB-B3D1925874BC}" type="pres">
      <dgm:prSet presAssocID="{09EE017B-DB0F-4D3A-8EAE-97ECE37E7EFA}" presName="CompostProcess" presStyleCnt="0">
        <dgm:presLayoutVars>
          <dgm:dir/>
          <dgm:resizeHandles val="exact"/>
        </dgm:presLayoutVars>
      </dgm:prSet>
      <dgm:spPr/>
    </dgm:pt>
    <dgm:pt modelId="{4CE5CDF7-926E-4025-A964-0643000EFBEE}" type="pres">
      <dgm:prSet presAssocID="{09EE017B-DB0F-4D3A-8EAE-97ECE37E7EFA}" presName="arrow" presStyleLbl="bgShp" presStyleIdx="0" presStyleCnt="1"/>
      <dgm:spPr/>
    </dgm:pt>
    <dgm:pt modelId="{84460D2C-FA0B-44F4-93C1-999214CE50EB}" type="pres">
      <dgm:prSet presAssocID="{09EE017B-DB0F-4D3A-8EAE-97ECE37E7EFA}" presName="linearProcess" presStyleCnt="0"/>
      <dgm:spPr/>
    </dgm:pt>
    <dgm:pt modelId="{88A9DA71-DC33-475C-95CA-5727EB68BEC7}" type="pres">
      <dgm:prSet presAssocID="{ACEB0C67-26A0-4A87-853C-988160ED516C}" presName="textNode" presStyleLbl="node1" presStyleIdx="0" presStyleCnt="6">
        <dgm:presLayoutVars>
          <dgm:bulletEnabled val="1"/>
        </dgm:presLayoutVars>
      </dgm:prSet>
      <dgm:spPr/>
    </dgm:pt>
    <dgm:pt modelId="{DB0E8A93-8517-4099-8B1A-48E433F8D97A}" type="pres">
      <dgm:prSet presAssocID="{988E7EB3-BFE2-4A5E-BC75-FEC54AF4F925}" presName="sibTrans" presStyleCnt="0"/>
      <dgm:spPr/>
    </dgm:pt>
    <dgm:pt modelId="{ADA16935-DC25-49C0-86E1-BB2F165D3A5A}" type="pres">
      <dgm:prSet presAssocID="{E1013188-D41C-4A5C-B7B5-E31719AD9A3C}" presName="textNode" presStyleLbl="node1" presStyleIdx="1" presStyleCnt="6">
        <dgm:presLayoutVars>
          <dgm:bulletEnabled val="1"/>
        </dgm:presLayoutVars>
      </dgm:prSet>
      <dgm:spPr/>
    </dgm:pt>
    <dgm:pt modelId="{C58F8D44-E978-48A5-B984-EFA4B30FEDCC}" type="pres">
      <dgm:prSet presAssocID="{CAAF339A-E2B7-42F8-A433-62A002943CF6}" presName="sibTrans" presStyleCnt="0"/>
      <dgm:spPr/>
    </dgm:pt>
    <dgm:pt modelId="{7500F123-7A11-4746-B4F3-C80451712DB7}" type="pres">
      <dgm:prSet presAssocID="{4D91E99E-DAD8-4BB8-B5BB-317FEC60CC1A}" presName="textNode" presStyleLbl="node1" presStyleIdx="2" presStyleCnt="6">
        <dgm:presLayoutVars>
          <dgm:bulletEnabled val="1"/>
        </dgm:presLayoutVars>
      </dgm:prSet>
      <dgm:spPr/>
    </dgm:pt>
    <dgm:pt modelId="{80EAB0AE-8376-4630-9C19-592BE0635079}" type="pres">
      <dgm:prSet presAssocID="{69962314-78B6-4B31-A2EC-7E16BE3CB763}" presName="sibTrans" presStyleCnt="0"/>
      <dgm:spPr/>
    </dgm:pt>
    <dgm:pt modelId="{6D089865-ED05-4F4D-8596-1CC7ED0A659E}" type="pres">
      <dgm:prSet presAssocID="{FF429FE8-7667-4C84-91F7-EA2B3A936764}" presName="textNode" presStyleLbl="node1" presStyleIdx="3" presStyleCnt="6">
        <dgm:presLayoutVars>
          <dgm:bulletEnabled val="1"/>
        </dgm:presLayoutVars>
      </dgm:prSet>
      <dgm:spPr/>
    </dgm:pt>
    <dgm:pt modelId="{2D2A482B-4A4B-4B01-99F0-4D69C35881B8}" type="pres">
      <dgm:prSet presAssocID="{4B01DC7F-057A-4614-9E4E-9D6697388953}" presName="sibTrans" presStyleCnt="0"/>
      <dgm:spPr/>
    </dgm:pt>
    <dgm:pt modelId="{7370278F-E675-4710-A687-582CB51994B4}" type="pres">
      <dgm:prSet presAssocID="{56AEBAF6-CA33-4845-821F-DC4A3801F116}" presName="textNode" presStyleLbl="node1" presStyleIdx="4" presStyleCnt="6">
        <dgm:presLayoutVars>
          <dgm:bulletEnabled val="1"/>
        </dgm:presLayoutVars>
      </dgm:prSet>
      <dgm:spPr/>
    </dgm:pt>
    <dgm:pt modelId="{86795023-85FE-46D2-9AAA-C51115AC22F2}" type="pres">
      <dgm:prSet presAssocID="{B873D194-8F3F-46C6-960B-0F8548F8005A}" presName="sibTrans" presStyleCnt="0"/>
      <dgm:spPr/>
    </dgm:pt>
    <dgm:pt modelId="{2E8A8A6D-178B-45E1-B388-10A404DB8B1D}" type="pres">
      <dgm:prSet presAssocID="{F64598FD-EC10-48B6-9D5D-59B7D04C0858}" presName="textNode" presStyleLbl="node1" presStyleIdx="5" presStyleCnt="6">
        <dgm:presLayoutVars>
          <dgm:bulletEnabled val="1"/>
        </dgm:presLayoutVars>
      </dgm:prSet>
      <dgm:spPr/>
    </dgm:pt>
  </dgm:ptLst>
  <dgm:cxnLst>
    <dgm:cxn modelId="{C0F3C200-13A6-4283-BBAA-F342CD57DB8D}" type="presOf" srcId="{E1013188-D41C-4A5C-B7B5-E31719AD9A3C}" destId="{ADA16935-DC25-49C0-86E1-BB2F165D3A5A}" srcOrd="0" destOrd="0" presId="urn:microsoft.com/office/officeart/2005/8/layout/hProcess9"/>
    <dgm:cxn modelId="{538F860E-BDB7-42B2-8177-3E2F7DDA9693}" srcId="{09EE017B-DB0F-4D3A-8EAE-97ECE37E7EFA}" destId="{F64598FD-EC10-48B6-9D5D-59B7D04C0858}" srcOrd="5" destOrd="0" parTransId="{F7E272CD-2445-42B6-835A-AA9150B6C6F1}" sibTransId="{28629884-58D5-4ACD-8FE7-325E994DA5DE}"/>
    <dgm:cxn modelId="{010ACB19-6C60-48B6-9203-E4E9AB62B66A}" srcId="{09EE017B-DB0F-4D3A-8EAE-97ECE37E7EFA}" destId="{4D91E99E-DAD8-4BB8-B5BB-317FEC60CC1A}" srcOrd="2" destOrd="0" parTransId="{244E8D3A-F80B-42B4-97A5-537983E8AB49}" sibTransId="{69962314-78B6-4B31-A2EC-7E16BE3CB763}"/>
    <dgm:cxn modelId="{61615E1F-A962-40D4-9E23-681B5799AAB2}" srcId="{09EE017B-DB0F-4D3A-8EAE-97ECE37E7EFA}" destId="{ACEB0C67-26A0-4A87-853C-988160ED516C}" srcOrd="0" destOrd="0" parTransId="{3AC4C2FE-6B99-4032-89BF-9BA7C42F73D8}" sibTransId="{988E7EB3-BFE2-4A5E-BC75-FEC54AF4F925}"/>
    <dgm:cxn modelId="{3A17702B-9F99-499F-8DAC-1D1F38CC908D}" type="presOf" srcId="{09EE017B-DB0F-4D3A-8EAE-97ECE37E7EFA}" destId="{0555E7B3-9145-48CC-9FFB-B3D1925874BC}" srcOrd="0" destOrd="0" presId="urn:microsoft.com/office/officeart/2005/8/layout/hProcess9"/>
    <dgm:cxn modelId="{83A3BD39-77C0-4131-8DBC-27ADFF47AC02}" type="presOf" srcId="{56AEBAF6-CA33-4845-821F-DC4A3801F116}" destId="{7370278F-E675-4710-A687-582CB51994B4}" srcOrd="0" destOrd="0" presId="urn:microsoft.com/office/officeart/2005/8/layout/hProcess9"/>
    <dgm:cxn modelId="{4C79E461-4203-4506-960D-C1480C0376DD}" type="presOf" srcId="{ACEB0C67-26A0-4A87-853C-988160ED516C}" destId="{88A9DA71-DC33-475C-95CA-5727EB68BEC7}" srcOrd="0" destOrd="0" presId="urn:microsoft.com/office/officeart/2005/8/layout/hProcess9"/>
    <dgm:cxn modelId="{8549A062-0E89-4134-BA5B-C98B8044D5E7}" srcId="{09EE017B-DB0F-4D3A-8EAE-97ECE37E7EFA}" destId="{E1013188-D41C-4A5C-B7B5-E31719AD9A3C}" srcOrd="1" destOrd="0" parTransId="{DD42BF26-D44E-4E7A-849F-48EC8DCF1E52}" sibTransId="{CAAF339A-E2B7-42F8-A433-62A002943CF6}"/>
    <dgm:cxn modelId="{F8648E4B-8D17-46B7-BBF6-6F0E07FC48F4}" srcId="{09EE017B-DB0F-4D3A-8EAE-97ECE37E7EFA}" destId="{FF429FE8-7667-4C84-91F7-EA2B3A936764}" srcOrd="3" destOrd="0" parTransId="{01F636FC-A944-45DC-BCE6-A2C46E33DE10}" sibTransId="{4B01DC7F-057A-4614-9E4E-9D6697388953}"/>
    <dgm:cxn modelId="{D475A3B5-C719-4816-9F2D-180DDC797FB2}" type="presOf" srcId="{4D91E99E-DAD8-4BB8-B5BB-317FEC60CC1A}" destId="{7500F123-7A11-4746-B4F3-C80451712DB7}" srcOrd="0" destOrd="0" presId="urn:microsoft.com/office/officeart/2005/8/layout/hProcess9"/>
    <dgm:cxn modelId="{3FB5EDD3-DE97-49C6-AD91-0DF87DE50B1C}" type="presOf" srcId="{FF429FE8-7667-4C84-91F7-EA2B3A936764}" destId="{6D089865-ED05-4F4D-8596-1CC7ED0A659E}" srcOrd="0" destOrd="0" presId="urn:microsoft.com/office/officeart/2005/8/layout/hProcess9"/>
    <dgm:cxn modelId="{C85F82E4-7A78-4D7A-AEDF-A26EF50FA6D9}" srcId="{09EE017B-DB0F-4D3A-8EAE-97ECE37E7EFA}" destId="{56AEBAF6-CA33-4845-821F-DC4A3801F116}" srcOrd="4" destOrd="0" parTransId="{0F9BDC34-12CF-4283-9111-BB011F152E38}" sibTransId="{B873D194-8F3F-46C6-960B-0F8548F8005A}"/>
    <dgm:cxn modelId="{7C76B8EC-EFE2-42C3-9EE8-A4E4A89416FC}" type="presOf" srcId="{F64598FD-EC10-48B6-9D5D-59B7D04C0858}" destId="{2E8A8A6D-178B-45E1-B388-10A404DB8B1D}" srcOrd="0" destOrd="0" presId="urn:microsoft.com/office/officeart/2005/8/layout/hProcess9"/>
    <dgm:cxn modelId="{31388CE4-ACEC-428F-9A7B-5DA8E7BB3949}" type="presParOf" srcId="{0555E7B3-9145-48CC-9FFB-B3D1925874BC}" destId="{4CE5CDF7-926E-4025-A964-0643000EFBEE}" srcOrd="0" destOrd="0" presId="urn:microsoft.com/office/officeart/2005/8/layout/hProcess9"/>
    <dgm:cxn modelId="{6928AF4C-33CC-49F0-B072-BB001CA932E3}" type="presParOf" srcId="{0555E7B3-9145-48CC-9FFB-B3D1925874BC}" destId="{84460D2C-FA0B-44F4-93C1-999214CE50EB}" srcOrd="1" destOrd="0" presId="urn:microsoft.com/office/officeart/2005/8/layout/hProcess9"/>
    <dgm:cxn modelId="{A04AF6EA-70F0-4F6D-B53F-6EBA4A51D2B0}" type="presParOf" srcId="{84460D2C-FA0B-44F4-93C1-999214CE50EB}" destId="{88A9DA71-DC33-475C-95CA-5727EB68BEC7}" srcOrd="0" destOrd="0" presId="urn:microsoft.com/office/officeart/2005/8/layout/hProcess9"/>
    <dgm:cxn modelId="{36EEE149-B885-4B21-B5CE-21F0B9DF0CF8}" type="presParOf" srcId="{84460D2C-FA0B-44F4-93C1-999214CE50EB}" destId="{DB0E8A93-8517-4099-8B1A-48E433F8D97A}" srcOrd="1" destOrd="0" presId="urn:microsoft.com/office/officeart/2005/8/layout/hProcess9"/>
    <dgm:cxn modelId="{DD9F694B-532B-4B54-A280-C94ECCBC946C}" type="presParOf" srcId="{84460D2C-FA0B-44F4-93C1-999214CE50EB}" destId="{ADA16935-DC25-49C0-86E1-BB2F165D3A5A}" srcOrd="2" destOrd="0" presId="urn:microsoft.com/office/officeart/2005/8/layout/hProcess9"/>
    <dgm:cxn modelId="{27B6BF36-2135-41A2-AF18-92F3C9A70A2D}" type="presParOf" srcId="{84460D2C-FA0B-44F4-93C1-999214CE50EB}" destId="{C58F8D44-E978-48A5-B984-EFA4B30FEDCC}" srcOrd="3" destOrd="0" presId="urn:microsoft.com/office/officeart/2005/8/layout/hProcess9"/>
    <dgm:cxn modelId="{15C4B769-43D7-4058-BB3B-25FA32BEA04F}" type="presParOf" srcId="{84460D2C-FA0B-44F4-93C1-999214CE50EB}" destId="{7500F123-7A11-4746-B4F3-C80451712DB7}" srcOrd="4" destOrd="0" presId="urn:microsoft.com/office/officeart/2005/8/layout/hProcess9"/>
    <dgm:cxn modelId="{8CB9967E-A8C8-4CF9-9239-137C6B2CD301}" type="presParOf" srcId="{84460D2C-FA0B-44F4-93C1-999214CE50EB}" destId="{80EAB0AE-8376-4630-9C19-592BE0635079}" srcOrd="5" destOrd="0" presId="urn:microsoft.com/office/officeart/2005/8/layout/hProcess9"/>
    <dgm:cxn modelId="{0A5A70CE-9B4A-43C5-9E91-3A02B7BE3E11}" type="presParOf" srcId="{84460D2C-FA0B-44F4-93C1-999214CE50EB}" destId="{6D089865-ED05-4F4D-8596-1CC7ED0A659E}" srcOrd="6" destOrd="0" presId="urn:microsoft.com/office/officeart/2005/8/layout/hProcess9"/>
    <dgm:cxn modelId="{AC4E9AC6-26FD-4FED-9C9D-9720A1E3F9B0}" type="presParOf" srcId="{84460D2C-FA0B-44F4-93C1-999214CE50EB}" destId="{2D2A482B-4A4B-4B01-99F0-4D69C35881B8}" srcOrd="7" destOrd="0" presId="urn:microsoft.com/office/officeart/2005/8/layout/hProcess9"/>
    <dgm:cxn modelId="{69A4EBF4-B7AC-4680-BFA2-FD4DE3B1628B}" type="presParOf" srcId="{84460D2C-FA0B-44F4-93C1-999214CE50EB}" destId="{7370278F-E675-4710-A687-582CB51994B4}" srcOrd="8" destOrd="0" presId="urn:microsoft.com/office/officeart/2005/8/layout/hProcess9"/>
    <dgm:cxn modelId="{807D8F4B-F203-4B6F-8FC1-1FBF23CE7385}" type="presParOf" srcId="{84460D2C-FA0B-44F4-93C1-999214CE50EB}" destId="{86795023-85FE-46D2-9AAA-C51115AC22F2}" srcOrd="9" destOrd="0" presId="urn:microsoft.com/office/officeart/2005/8/layout/hProcess9"/>
    <dgm:cxn modelId="{70E289FA-8D73-40FD-8B89-B7960B64EBE8}" type="presParOf" srcId="{84460D2C-FA0B-44F4-93C1-999214CE50EB}" destId="{2E8A8A6D-178B-45E1-B388-10A404DB8B1D}" srcOrd="1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CE5CDF7-926E-4025-A964-0643000EFBEE}">
      <dsp:nvSpPr>
        <dsp:cNvPr id="0" name=""/>
        <dsp:cNvSpPr/>
      </dsp:nvSpPr>
      <dsp:spPr>
        <a:xfrm>
          <a:off x="788669" y="0"/>
          <a:ext cx="8938260" cy="4351338"/>
        </a:xfrm>
        <a:prstGeom prst="rightArrow">
          <a:avLst/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8A9DA71-DC33-475C-95CA-5727EB68BEC7}">
      <dsp:nvSpPr>
        <dsp:cNvPr id="0" name=""/>
        <dsp:cNvSpPr/>
      </dsp:nvSpPr>
      <dsp:spPr>
        <a:xfrm>
          <a:off x="128" y="1305401"/>
          <a:ext cx="1538830" cy="1740535"/>
        </a:xfrm>
        <a:prstGeom prst="roundRect">
          <a:avLst/>
        </a:prstGeom>
        <a:solidFill>
          <a:schemeClr val="accent6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800" kern="1200" dirty="0"/>
            <a:t>任務</a:t>
          </a:r>
        </a:p>
      </dsp:txBody>
      <dsp:txXfrm>
        <a:off x="75247" y="1380520"/>
        <a:ext cx="1388592" cy="1590297"/>
      </dsp:txXfrm>
    </dsp:sp>
    <dsp:sp modelId="{ADA16935-DC25-49C0-86E1-BB2F165D3A5A}">
      <dsp:nvSpPr>
        <dsp:cNvPr id="0" name=""/>
        <dsp:cNvSpPr/>
      </dsp:nvSpPr>
      <dsp:spPr>
        <a:xfrm>
          <a:off x="1795430" y="1305401"/>
          <a:ext cx="1538830" cy="1740535"/>
        </a:xfrm>
        <a:prstGeom prst="roundRect">
          <a:avLst/>
        </a:prstGeom>
        <a:solidFill>
          <a:schemeClr val="accent6">
            <a:shade val="80000"/>
            <a:hueOff val="64256"/>
            <a:satOff val="-2582"/>
            <a:lumOff val="552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800" kern="1200" dirty="0"/>
            <a:t>資料集</a:t>
          </a:r>
        </a:p>
      </dsp:txBody>
      <dsp:txXfrm>
        <a:off x="1870549" y="1380520"/>
        <a:ext cx="1388592" cy="1590297"/>
      </dsp:txXfrm>
    </dsp:sp>
    <dsp:sp modelId="{7500F123-7A11-4746-B4F3-C80451712DB7}">
      <dsp:nvSpPr>
        <dsp:cNvPr id="0" name=""/>
        <dsp:cNvSpPr/>
      </dsp:nvSpPr>
      <dsp:spPr>
        <a:xfrm>
          <a:off x="3590733" y="1305401"/>
          <a:ext cx="1538830" cy="1740535"/>
        </a:xfrm>
        <a:prstGeom prst="roundRect">
          <a:avLst/>
        </a:prstGeom>
        <a:solidFill>
          <a:schemeClr val="accent6">
            <a:shade val="80000"/>
            <a:hueOff val="128512"/>
            <a:satOff val="-5164"/>
            <a:lumOff val="1105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800" kern="1200" dirty="0"/>
            <a:t>模型</a:t>
          </a:r>
        </a:p>
      </dsp:txBody>
      <dsp:txXfrm>
        <a:off x="3665852" y="1380520"/>
        <a:ext cx="1388592" cy="1590297"/>
      </dsp:txXfrm>
    </dsp:sp>
    <dsp:sp modelId="{6D089865-ED05-4F4D-8596-1CC7ED0A659E}">
      <dsp:nvSpPr>
        <dsp:cNvPr id="0" name=""/>
        <dsp:cNvSpPr/>
      </dsp:nvSpPr>
      <dsp:spPr>
        <a:xfrm>
          <a:off x="5386035" y="1305401"/>
          <a:ext cx="1538830" cy="1740535"/>
        </a:xfrm>
        <a:prstGeom prst="roundRect">
          <a:avLst/>
        </a:prstGeom>
        <a:solidFill>
          <a:schemeClr val="accent6">
            <a:shade val="80000"/>
            <a:hueOff val="192768"/>
            <a:satOff val="-7745"/>
            <a:lumOff val="1657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2800" kern="1200" dirty="0"/>
            <a:t>Fine</a:t>
          </a:r>
          <a:r>
            <a:rPr lang="en-US" altLang="zh-TW" sz="2800" kern="1200" dirty="0"/>
            <a:t>-</a:t>
          </a:r>
          <a:r>
            <a:rPr lang="en-US" altLang="en-US" sz="2800" kern="1200" dirty="0"/>
            <a:t>tune</a:t>
          </a:r>
          <a:endParaRPr lang="zh-TW" altLang="en-US" sz="2800" kern="1200" dirty="0"/>
        </a:p>
      </dsp:txBody>
      <dsp:txXfrm>
        <a:off x="5461154" y="1380520"/>
        <a:ext cx="1388592" cy="1590297"/>
      </dsp:txXfrm>
    </dsp:sp>
    <dsp:sp modelId="{7370278F-E675-4710-A687-582CB51994B4}">
      <dsp:nvSpPr>
        <dsp:cNvPr id="0" name=""/>
        <dsp:cNvSpPr/>
      </dsp:nvSpPr>
      <dsp:spPr>
        <a:xfrm>
          <a:off x="7181338" y="1305401"/>
          <a:ext cx="1538830" cy="1740535"/>
        </a:xfrm>
        <a:prstGeom prst="roundRect">
          <a:avLst/>
        </a:prstGeom>
        <a:solidFill>
          <a:schemeClr val="accent6">
            <a:shade val="80000"/>
            <a:hueOff val="257024"/>
            <a:satOff val="-10327"/>
            <a:lumOff val="221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800" kern="1200" dirty="0"/>
            <a:t>儲存</a:t>
          </a:r>
        </a:p>
      </dsp:txBody>
      <dsp:txXfrm>
        <a:off x="7256457" y="1380520"/>
        <a:ext cx="1388592" cy="1590297"/>
      </dsp:txXfrm>
    </dsp:sp>
    <dsp:sp modelId="{2E8A8A6D-178B-45E1-B388-10A404DB8B1D}">
      <dsp:nvSpPr>
        <dsp:cNvPr id="0" name=""/>
        <dsp:cNvSpPr/>
      </dsp:nvSpPr>
      <dsp:spPr>
        <a:xfrm>
          <a:off x="8976640" y="1305401"/>
          <a:ext cx="1538830" cy="1740535"/>
        </a:xfrm>
        <a:prstGeom prst="roundRect">
          <a:avLst/>
        </a:prstGeom>
        <a:solidFill>
          <a:schemeClr val="accent6">
            <a:shade val="80000"/>
            <a:hueOff val="321280"/>
            <a:satOff val="-12909"/>
            <a:lumOff val="27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800" kern="1200" dirty="0"/>
            <a:t>分享</a:t>
          </a:r>
        </a:p>
      </dsp:txBody>
      <dsp:txXfrm>
        <a:off x="9051759" y="1380520"/>
        <a:ext cx="1388592" cy="159029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879454-A4E7-4486-B3B5-330F057E2F8D}" type="datetimeFigureOut">
              <a:rPr lang="zh-TW" altLang="en-US" smtClean="0"/>
              <a:t>2022/9/3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E72270-C1D2-489B-B40D-81527DDD33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345726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uggingface/transformers" TargetMode="External"/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Presentation</a:t>
            </a:r>
          </a:p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40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分鐘簡單聊聊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NLP</a:t>
            </a:r>
          </a:p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R1 • 13:35 ~14:15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E72270-C1D2-489B-B40D-81527DDD33C0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415965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人類語言是給人看的</a:t>
            </a:r>
            <a:endParaRPr lang="en-US" altLang="zh-TW" sz="1200" b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數值資料是給電腦看的</a:t>
            </a:r>
            <a:endParaRPr lang="en-US" altLang="zh-TW" sz="1200" b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自然語言處理又可以細分成這兩種：</a:t>
            </a:r>
            <a:endParaRPr lang="en-US" altLang="zh-TW" b="1" dirty="0"/>
          </a:p>
          <a:p>
            <a:r>
              <a:rPr lang="zh-TW" altLang="en-US" b="1" dirty="0"/>
              <a:t>自然語言理解 </a:t>
            </a:r>
            <a:r>
              <a:rPr lang="en-US" altLang="zh-TW" b="1" dirty="0"/>
              <a:t>(NLU)</a:t>
            </a:r>
            <a:r>
              <a:rPr lang="zh-TW" altLang="en-US" b="0" dirty="0"/>
              <a:t>：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研究如何讓電腦將</a:t>
            </a:r>
            <a:r>
              <a:rPr lang="zh-TW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人類語言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轉為</a:t>
            </a:r>
            <a:r>
              <a:rPr lang="zh-TW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數值資料 </a:t>
            </a:r>
            <a:r>
              <a:rPr lang="en-US" altLang="zh-TW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zh-TW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讀懂人類語言的含意</a:t>
            </a:r>
            <a:r>
              <a:rPr lang="en-US" altLang="zh-TW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</a:p>
          <a:p>
            <a:r>
              <a:rPr lang="zh-TW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自然語言生成 </a:t>
            </a:r>
            <a:r>
              <a:rPr lang="en-US" altLang="zh-TW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(NLG)</a:t>
            </a:r>
            <a:r>
              <a:rPr lang="zh-TW" altLang="en-US" sz="1200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：研究如何讓電腦將</a:t>
            </a:r>
            <a:r>
              <a:rPr lang="zh-TW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數值資料</a:t>
            </a:r>
            <a:r>
              <a:rPr lang="zh-TW" altLang="en-US" sz="1200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轉為</a:t>
            </a:r>
            <a:r>
              <a:rPr lang="zh-TW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人類語言 </a:t>
            </a:r>
            <a:r>
              <a:rPr lang="en-US" altLang="zh-TW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zh-TW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創造有意義的人類語言</a:t>
            </a:r>
            <a:r>
              <a:rPr lang="en-US" altLang="zh-TW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E72270-C1D2-489B-B40D-81527DDD33C0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718582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E72270-C1D2-489B-B40D-81527DDD33C0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037701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b="1" dirty="0">
                <a:solidFill>
                  <a:srgbClr val="DD4A4A"/>
                </a:solidFill>
              </a:rPr>
              <a:t>Email </a:t>
            </a:r>
            <a:r>
              <a:rPr lang="zh-TW" altLang="en-US" b="1" dirty="0">
                <a:solidFill>
                  <a:srgbClr val="DD4A4A"/>
                </a:solidFill>
              </a:rPr>
              <a:t>篩選器</a:t>
            </a:r>
            <a:endParaRPr lang="en-US" altLang="zh-TW" b="1" dirty="0">
              <a:solidFill>
                <a:srgbClr val="DD4A4A"/>
              </a:solidFill>
            </a:endParaRPr>
          </a:p>
          <a:p>
            <a:pPr marL="0" indent="0">
              <a:buNone/>
            </a:pP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透過信件內容過濾</a:t>
            </a:r>
            <a:r>
              <a:rPr lang="zh-TW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垃圾郵件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，或者像 </a:t>
            </a: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Gmail 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將信件分成</a:t>
            </a:r>
            <a:r>
              <a:rPr lang="zh-TW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主要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、</a:t>
            </a:r>
            <a:r>
              <a:rPr lang="zh-TW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社交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和</a:t>
            </a:r>
            <a:r>
              <a:rPr lang="zh-TW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促銷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三類，讓你的收件夾比較整齊。</a:t>
            </a:r>
            <a:endParaRPr lang="en-US" altLang="zh-TW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E72270-C1D2-489B-B40D-81527DDD33C0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904739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b="1" dirty="0">
                <a:solidFill>
                  <a:srgbClr val="DD4A4A"/>
                </a:solidFill>
              </a:rPr>
              <a:t>情感分析</a:t>
            </a:r>
            <a:endParaRPr lang="en-US" altLang="zh-TW" b="1" dirty="0">
              <a:solidFill>
                <a:srgbClr val="DD4A4A"/>
              </a:solidFill>
            </a:endParaRPr>
          </a:p>
          <a:p>
            <a:pPr marL="0" indent="0">
              <a:buNone/>
            </a:pP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公司可以從社群媒體上蒐集客戶對該產品的相關留言或貼文，分析出</a:t>
            </a:r>
            <a:r>
              <a:rPr lang="zh-TW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正面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或</a:t>
            </a:r>
            <a:r>
              <a:rPr lang="zh-TW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負面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的比例，及時改善行銷手法。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E72270-C1D2-489B-B40D-81527DDD33C0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628720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b="1" dirty="0">
                <a:solidFill>
                  <a:srgbClr val="DD4A4A"/>
                </a:solidFill>
              </a:rPr>
              <a:t>智能助理</a:t>
            </a:r>
            <a:endParaRPr lang="en-US" altLang="zh-TW" b="1" dirty="0">
              <a:solidFill>
                <a:srgbClr val="DD4A4A"/>
              </a:solidFill>
            </a:endParaRPr>
          </a:p>
          <a:p>
            <a:pPr marL="0" indent="0">
              <a:buNone/>
            </a:pP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像是 </a:t>
            </a:r>
            <a:r>
              <a:rPr lang="en-US" altLang="zh-TW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Google Assistant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、</a:t>
            </a:r>
            <a:r>
              <a:rPr lang="en-US" altLang="zh-TW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Apple Siri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、</a:t>
            </a:r>
            <a:r>
              <a:rPr lang="en-US" altLang="zh-TW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Amazon Alexa 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等等，這些智能助理已經漸漸成為日常生活的一部份了，幫助我們處理各種生活瑣事，無聊也可以跟他聊聊天、講笑話</a:t>
            </a: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</a:rPr>
              <a:t>~</a:t>
            </a:r>
            <a:endParaRPr lang="zh-TW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zh-TW" altLang="en-US" dirty="0"/>
              <a:t>因為 </a:t>
            </a:r>
            <a:r>
              <a:rPr lang="en-US" altLang="zh-TW" dirty="0"/>
              <a:t>NLP</a:t>
            </a:r>
            <a:r>
              <a:rPr lang="zh-TW" altLang="en-US" dirty="0"/>
              <a:t> 的實際應用實在太多了，這裡就只舉三個當作例子。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E72270-C1D2-489B-B40D-81527DDD33C0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511646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b="1" dirty="0">
                <a:solidFill>
                  <a:srgbClr val="DD4A4A"/>
                </a:solidFill>
              </a:rPr>
              <a:t>人工規則</a:t>
            </a:r>
            <a:endParaRPr lang="en-US" altLang="zh-TW" b="1" dirty="0">
              <a:solidFill>
                <a:srgbClr val="DD4A4A"/>
              </a:solidFill>
            </a:endParaRPr>
          </a:p>
          <a:p>
            <a:pPr marL="0" indent="0">
              <a:buNone/>
            </a:pP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在 </a:t>
            </a:r>
            <a:r>
              <a:rPr lang="en-US" altLang="zh-TW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1950 </a:t>
            </a:r>
            <a:r>
              <a:rPr lang="zh-TW" altLang="en-US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年代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，當時還沒有機器學習的概念，因此當時只能透過</a:t>
            </a:r>
            <a:r>
              <a:rPr lang="zh-TW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語言學分析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語言的規則後，再寫成</a:t>
            </a:r>
            <a:r>
              <a:rPr lang="zh-TW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電腦程式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。</a:t>
            </a:r>
            <a:endParaRPr lang="en-US" altLang="zh-TW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buNone/>
            </a:pP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想也知道，這種方法一定很差，因為語言有太多例外了 </a:t>
            </a: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例如：動詞不規則變化</a:t>
            </a: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</a:p>
          <a:p>
            <a:pPr marL="0" indent="0">
              <a:buNone/>
            </a:pPr>
            <a:r>
              <a:rPr lang="zh-TW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有時連人類都搞不太清楚了，更何況是電腦呢</a:t>
            </a:r>
            <a:r>
              <a:rPr lang="en-US" altLang="zh-TW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?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E72270-C1D2-489B-B40D-81527DDD33C0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040904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直到 </a:t>
            </a:r>
            <a:r>
              <a:rPr lang="en-US" altLang="zh-TW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1980 </a:t>
            </a:r>
            <a:r>
              <a:rPr lang="zh-TW" altLang="en-US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年代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，</a:t>
            </a: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NLP 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開始代入</a:t>
            </a:r>
            <a:r>
              <a:rPr lang="zh-TW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機器學習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的概念，才開始有所進展。</a:t>
            </a:r>
            <a:endParaRPr lang="en-US" altLang="zh-TW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buNone/>
            </a:pP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做法是先收集非常多的文本，稱之為</a:t>
            </a:r>
            <a:r>
              <a:rPr lang="zh-TW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語料庫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。</a:t>
            </a:r>
            <a:endParaRPr lang="en-US" altLang="zh-TW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buNone/>
            </a:pP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然後用這些語料庫來</a:t>
            </a:r>
            <a:r>
              <a:rPr lang="zh-TW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訓練模型，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從中找出文本中單字間的關聯。</a:t>
            </a:r>
            <a:endParaRPr lang="en-US" altLang="zh-TW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buNone/>
            </a:pP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這比起人工規則更有彈性，也較能處理超出範圍的問題。</a:t>
            </a:r>
            <a:endParaRPr lang="en-US" altLang="zh-TW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buNone/>
            </a:pP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再來會介紹幾個比較有名的模型：</a:t>
            </a:r>
            <a:endParaRPr lang="en-US" altLang="zh-TW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E72270-C1D2-489B-B40D-81527DDD33C0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9625374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b="1" dirty="0">
                <a:solidFill>
                  <a:srgbClr val="DD4A4A"/>
                </a:solidFill>
              </a:rPr>
              <a:t>Word2Vec</a:t>
            </a:r>
          </a:p>
          <a:p>
            <a:pPr marL="0" indent="0">
              <a:buNone/>
            </a:pPr>
            <a:r>
              <a:rPr lang="en-US" altLang="zh-TW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Word2Vec 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的輸入是</a:t>
            </a:r>
            <a:r>
              <a:rPr lang="zh-TW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單字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，輸出就是代表此</a:t>
            </a:r>
            <a:r>
              <a:rPr lang="zh-TW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單字的向量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。</a:t>
            </a:r>
            <a:endParaRPr lang="en-US" altLang="zh-TW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E72270-C1D2-489B-B40D-81527DDD33C0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104113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訓練過程簡單講就是透過上下文來學習單字間的關係，比如說：</a:t>
            </a:r>
            <a:endParaRPr lang="en-US" altLang="zh-TW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上頁例子中，火車和飛機的</a:t>
            </a:r>
            <a:r>
              <a:rPr lang="zh-TW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前後文一致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，因此當模型讀過很多這樣的句子之後，就會給火車和飛機相近的向量。</a:t>
            </a:r>
          </a:p>
          <a:p>
            <a:r>
              <a:rPr lang="zh-TW" altLang="en-US" dirty="0"/>
              <a:t>而比較不相關的單字 </a:t>
            </a:r>
            <a:r>
              <a:rPr lang="en-US" altLang="zh-TW" dirty="0"/>
              <a:t>(</a:t>
            </a:r>
            <a:r>
              <a:rPr lang="zh-TW" altLang="en-US" dirty="0"/>
              <a:t>如</a:t>
            </a:r>
            <a:r>
              <a:rPr lang="en-US" altLang="zh-TW" dirty="0"/>
              <a:t>:</a:t>
            </a:r>
            <a:r>
              <a:rPr lang="zh-TW" altLang="en-US" dirty="0"/>
              <a:t> 貓咪</a:t>
            </a:r>
            <a:r>
              <a:rPr lang="en-US" altLang="zh-TW" dirty="0"/>
              <a:t>)</a:t>
            </a:r>
            <a:r>
              <a:rPr lang="zh-TW" altLang="en-US" dirty="0"/>
              <a:t>，就會得到距離比較遠的向量。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E72270-C1D2-489B-B40D-81527DDD33C0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880935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b="1" dirty="0">
                <a:solidFill>
                  <a:srgbClr val="DD4A4A"/>
                </a:solidFill>
              </a:rPr>
              <a:t>RNN</a:t>
            </a:r>
          </a:p>
          <a:p>
            <a:pPr marL="0" indent="0">
              <a:buNone/>
            </a:pPr>
            <a:r>
              <a:rPr lang="en-US" altLang="zh-TW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Word2Vec 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看似很棒，但還是有些缺點：</a:t>
            </a:r>
            <a:endParaRPr lang="en-US" altLang="zh-TW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buFont typeface="+mj-lt"/>
              <a:buNone/>
            </a:pP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1. 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無法處理</a:t>
            </a:r>
            <a:r>
              <a:rPr lang="zh-TW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一字多義</a:t>
            </a:r>
          </a:p>
          <a:p>
            <a:pPr marL="0" indent="0">
              <a:buFont typeface="+mj-lt"/>
              <a:buNone/>
            </a:pP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2. 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不考慮詞的</a:t>
            </a:r>
            <a:r>
              <a:rPr lang="zh-TW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先後順序</a:t>
            </a:r>
            <a:endParaRPr lang="en-US" altLang="zh-TW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buFont typeface="+mj-lt"/>
              <a:buNone/>
            </a:pPr>
            <a:r>
              <a:rPr lang="zh-TW" altLang="en-US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舉例：</a:t>
            </a:r>
            <a:endParaRPr lang="en-US" altLang="zh-TW" b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我</a:t>
            </a:r>
            <a:r>
              <a:rPr lang="zh-TW" altLang="en-US" sz="1200" b="1" dirty="0">
                <a:solidFill>
                  <a:srgbClr val="DD4A4A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借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小明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100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元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小明</a:t>
            </a:r>
            <a:r>
              <a:rPr lang="zh-TW" altLang="en-US" sz="1200" b="1" dirty="0">
                <a:solidFill>
                  <a:srgbClr val="DD4A4A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借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我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100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元</a:t>
            </a:r>
          </a:p>
          <a:p>
            <a:pPr marL="0" indent="0">
              <a:buFont typeface="+mj-lt"/>
              <a:buNone/>
            </a:pPr>
            <a:r>
              <a:rPr lang="zh-TW" altLang="en-US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這兩句的意思完全不同，但對 </a:t>
            </a:r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Word2Vec </a:t>
            </a:r>
            <a:r>
              <a:rPr lang="zh-TW" altLang="en-US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來說，因為前後文都一樣，所以是相同的。</a:t>
            </a:r>
            <a:endParaRPr lang="en-US" altLang="zh-TW" b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buFont typeface="+mj-lt"/>
              <a:buNone/>
            </a:pPr>
            <a:endParaRPr lang="en-US" altLang="zh-TW" b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E72270-C1D2-489B-B40D-81527DDD33C0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574300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自我介紹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E72270-C1D2-489B-B40D-81527DDD33C0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3080498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RNN 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就像我們在閱讀時，是</a:t>
            </a:r>
            <a:r>
              <a:rPr lang="zh-TW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從左開始一個一個字讀過來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。如此一來就可以根據前文而產生不同的結果。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E72270-C1D2-489B-B40D-81527DDD33C0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2516305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b="1" dirty="0">
                <a:solidFill>
                  <a:srgbClr val="DD4A4A"/>
                </a:solidFill>
              </a:rPr>
              <a:t>語言預訓練模型</a:t>
            </a:r>
            <a:endParaRPr lang="en-US" altLang="zh-TW" b="1" dirty="0">
              <a:solidFill>
                <a:srgbClr val="DD4A4A"/>
              </a:solidFill>
            </a:endParaRPr>
          </a:p>
          <a:p>
            <a:pPr marL="0" indent="0">
              <a:buNone/>
            </a:pPr>
            <a:r>
              <a:rPr lang="zh-TW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自從 </a:t>
            </a:r>
            <a:r>
              <a:rPr lang="en-US" altLang="zh-TW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2018 </a:t>
            </a:r>
            <a:r>
              <a:rPr lang="zh-TW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年 </a:t>
            </a:r>
            <a:r>
              <a:rPr lang="en-US" altLang="zh-TW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Google </a:t>
            </a:r>
            <a:r>
              <a:rPr lang="zh-TW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提出 </a:t>
            </a:r>
            <a:r>
              <a:rPr lang="en-US" altLang="zh-TW" b="1" dirty="0">
                <a:solidFill>
                  <a:srgbClr val="DD4A4A"/>
                </a:solidFill>
              </a:rPr>
              <a:t>BERT </a:t>
            </a:r>
            <a:r>
              <a:rPr lang="zh-TW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語言預訓練模型後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，對 </a:t>
            </a: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NLP 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帶來革命性的突破。</a:t>
            </a:r>
            <a:endParaRPr lang="en-US" altLang="zh-TW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zh-TW" altLang="en-US" dirty="0"/>
              <a:t>為什麼要放下面這張圖呢</a:t>
            </a:r>
            <a:r>
              <a:rPr lang="en-US" altLang="zh-TW" dirty="0"/>
              <a:t>?</a:t>
            </a:r>
          </a:p>
          <a:p>
            <a:r>
              <a:rPr lang="zh-TW" altLang="en-US" dirty="0"/>
              <a:t>這是因為圖片裡黃色這隻就叫做</a:t>
            </a:r>
            <a:r>
              <a:rPr lang="en-US" altLang="zh-TW" dirty="0"/>
              <a:t>BERT</a:t>
            </a:r>
            <a:r>
              <a:rPr lang="zh-TW" altLang="en-US" dirty="0"/>
              <a:t>，他是芝麻街的角色。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E72270-C1D2-489B-B40D-81527DDD33C0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3766807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有趣的是，之後很多</a:t>
            </a:r>
            <a:r>
              <a:rPr lang="en-US" altLang="zh-TW" dirty="0"/>
              <a:t>NLP</a:t>
            </a:r>
            <a:r>
              <a:rPr lang="zh-TW" altLang="en-US" dirty="0"/>
              <a:t>的模型都以芝麻街的角色命名，有的甚至是硬湊的</a:t>
            </a:r>
            <a:r>
              <a:rPr lang="en-US" altLang="zh-TW" dirty="0"/>
              <a:t>XD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E72270-C1D2-489B-B40D-81527DDD33C0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3169290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介紹 </a:t>
            </a:r>
            <a:r>
              <a:rPr lang="en-US" altLang="zh-TW" dirty="0"/>
              <a:t>BERT</a:t>
            </a:r>
            <a:r>
              <a:rPr lang="zh-TW" altLang="en-US" dirty="0"/>
              <a:t> 之前，必須先知道 </a:t>
            </a:r>
            <a:r>
              <a:rPr lang="en-US" altLang="zh-TW" dirty="0"/>
              <a:t>Transformer</a:t>
            </a:r>
            <a:r>
              <a:rPr lang="zh-TW" altLang="en-US" dirty="0"/>
              <a:t>。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Transformer</a:t>
            </a:r>
            <a:r>
              <a:rPr lang="zh-TW" altLang="en-US" dirty="0"/>
              <a:t> 是一個採用 </a:t>
            </a: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Self-attention 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深度學習模型，是近年來相當熱門的一個模型。</a:t>
            </a:r>
            <a:endParaRPr lang="en-US" altLang="zh-TW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他分成 </a:t>
            </a: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Encoder 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和 </a:t>
            </a: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Decoder 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兩個部分，而 </a:t>
            </a: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BERT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其實就是 </a:t>
            </a: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Encoder 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的部分 </a:t>
            </a: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如圖上紅色框框</a:t>
            </a: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。</a:t>
            </a:r>
            <a:endParaRPr lang="en-US" altLang="zh-TW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關於 </a:t>
            </a:r>
            <a:r>
              <a:rPr lang="en-US" altLang="zh-TW" dirty="0"/>
              <a:t>Transformer</a:t>
            </a:r>
            <a:r>
              <a:rPr lang="zh-TW" altLang="en-US" dirty="0"/>
              <a:t> 就不再多說，想了解的自己回家 </a:t>
            </a:r>
            <a:r>
              <a:rPr lang="en-US" altLang="zh-TW" dirty="0"/>
              <a:t>google </a:t>
            </a:r>
            <a:r>
              <a:rPr lang="zh-TW" altLang="en-US" dirty="0"/>
              <a:t>一下就有了。</a:t>
            </a:r>
            <a:endParaRPr lang="en-US" altLang="zh-TW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E72270-C1D2-489B-B40D-81527DDD33C0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7761862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Google 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收集了大量的語料庫 </a:t>
            </a: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(Books Corpus + English Wikipedia 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總共 </a:t>
            </a: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33 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億個字</a:t>
            </a: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，透過</a:t>
            </a:r>
            <a:r>
              <a:rPr lang="zh-TW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非監督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的方式來 </a:t>
            </a:r>
            <a:r>
              <a:rPr lang="en-US" altLang="zh-TW" b="1" dirty="0">
                <a:solidFill>
                  <a:srgbClr val="DD4A4A"/>
                </a:solidFill>
              </a:rPr>
              <a:t>pre-train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。</a:t>
            </a:r>
            <a:endParaRPr lang="en-US" altLang="zh-TW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buNone/>
            </a:pP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之後拿這個 </a:t>
            </a: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pre-train 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好的模型，針對特定的下游任務作 </a:t>
            </a:r>
            <a:r>
              <a:rPr lang="en-US" altLang="zh-TW" b="1" dirty="0">
                <a:solidFill>
                  <a:srgbClr val="DD4A4A"/>
                </a:solidFill>
              </a:rPr>
              <a:t>fine-tune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，結果都比之前的模型還好</a:t>
            </a: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</a:rPr>
              <a:t>! </a:t>
            </a:r>
          </a:p>
          <a:p>
            <a:pPr marL="0" indent="0">
              <a:buNone/>
            </a:pP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當年橫掃了很多 </a:t>
            </a: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NLP 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任務的排行榜。</a:t>
            </a:r>
            <a:endParaRPr lang="en-US" altLang="zh-TW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E72270-C1D2-489B-B40D-81527DDD33C0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6747714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這概念一開聽到可能會覺得為什麼會這樣</a:t>
            </a: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</a:rPr>
              <a:t>?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en-US" altLang="zh-TW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buNone/>
            </a:pP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但這概念其實就像我們學中文一樣，因為從小到大都在接觸中文，耳濡目染之下對中文就有</a:t>
            </a:r>
            <a:r>
              <a:rPr lang="zh-TW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基本的語感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。</a:t>
            </a:r>
            <a:endParaRPr lang="en-US" altLang="zh-TW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buNone/>
            </a:pP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如果此時再叫我們去學</a:t>
            </a:r>
            <a:r>
              <a:rPr lang="zh-TW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特定的任務 </a:t>
            </a: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如：接龍、照樣造句</a:t>
            </a: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…)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，比起從未接觸過中文的外國人，對我們而言就輕鬆很多，對吧</a:t>
            </a: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</a:rPr>
              <a:t>?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1" dirty="0">
                <a:solidFill>
                  <a:srgbClr val="DD4A4A"/>
                </a:solidFill>
              </a:rPr>
              <a:t>pre-train</a:t>
            </a:r>
            <a:r>
              <a:rPr lang="zh-TW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TW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&gt;&gt;</a:t>
            </a:r>
            <a:r>
              <a:rPr lang="zh-TW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學會基本語感</a:t>
            </a:r>
            <a:endParaRPr lang="zh-TW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1" dirty="0">
                <a:solidFill>
                  <a:srgbClr val="DD4A4A"/>
                </a:solidFill>
              </a:rPr>
              <a:t>fine-tune</a:t>
            </a:r>
            <a:r>
              <a:rPr lang="zh-TW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TW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&gt;&gt;</a:t>
            </a:r>
            <a:r>
              <a:rPr lang="zh-TW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學習特定的任務</a:t>
            </a:r>
            <a:endParaRPr lang="zh-TW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E72270-C1D2-489B-B40D-81527DDD33C0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7059346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但除非是大企業，不然要自己 </a:t>
            </a: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pre-train 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語言預訓練模型根本是天方夜譚。</a:t>
            </a:r>
            <a:endParaRPr lang="en-US" altLang="zh-TW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buNone/>
            </a:pP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做為參考，訓練一個 </a:t>
            </a:r>
            <a:r>
              <a:rPr lang="en-US" altLang="zh-TW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1.1</a:t>
            </a:r>
            <a:r>
              <a:rPr lang="zh-TW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億 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參數的 </a:t>
            </a:r>
            <a:r>
              <a:rPr lang="en-US" altLang="zh-TW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BERT-BASE</a:t>
            </a:r>
            <a:r>
              <a:rPr lang="zh-TW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模型，</a:t>
            </a:r>
            <a:r>
              <a:rPr lang="zh-TW" altLang="en-US" b="1" dirty="0">
                <a:solidFill>
                  <a:srgbClr val="DD4A4A"/>
                </a:solidFill>
              </a:rPr>
              <a:t>要用 </a:t>
            </a:r>
            <a:r>
              <a:rPr lang="en-US" altLang="zh-TW" b="1" dirty="0">
                <a:solidFill>
                  <a:srgbClr val="DD4A4A"/>
                </a:solidFill>
              </a:rPr>
              <a:t>16 </a:t>
            </a:r>
            <a:r>
              <a:rPr lang="zh-TW" altLang="en-US" b="1" dirty="0">
                <a:solidFill>
                  <a:srgbClr val="DD4A4A"/>
                </a:solidFill>
              </a:rPr>
              <a:t>個 </a:t>
            </a:r>
            <a:r>
              <a:rPr lang="en-US" altLang="zh-TW" b="1" dirty="0">
                <a:solidFill>
                  <a:srgbClr val="DD4A4A"/>
                </a:solidFill>
              </a:rPr>
              <a:t>TPU </a:t>
            </a:r>
            <a:r>
              <a:rPr lang="zh-TW" altLang="en-US" b="1" dirty="0">
                <a:solidFill>
                  <a:srgbClr val="DD4A4A"/>
                </a:solidFill>
              </a:rPr>
              <a:t>跑 </a:t>
            </a:r>
            <a:r>
              <a:rPr lang="en-US" altLang="zh-TW" b="1" dirty="0">
                <a:solidFill>
                  <a:srgbClr val="DD4A4A"/>
                </a:solidFill>
              </a:rPr>
              <a:t>4 </a:t>
            </a:r>
            <a:r>
              <a:rPr lang="zh-TW" altLang="en-US" b="1" dirty="0">
                <a:solidFill>
                  <a:srgbClr val="DD4A4A"/>
                </a:solidFill>
              </a:rPr>
              <a:t>天</a:t>
            </a:r>
            <a:r>
              <a:rPr lang="en-US" altLang="zh-TW" b="1" dirty="0">
                <a:solidFill>
                  <a:srgbClr val="DD4A4A"/>
                </a:solidFill>
              </a:rPr>
              <a:t>!</a:t>
            </a:r>
            <a:r>
              <a:rPr lang="en-US" altLang="zh-TW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何況還要先收集那麼大的語料庫。</a:t>
            </a:r>
            <a:endParaRPr lang="en-US" altLang="zh-TW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buNone/>
            </a:pP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幸好 </a:t>
            </a: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BERT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作者有開源 </a:t>
            </a: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pre-train 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好的模型，</a:t>
            </a:r>
            <a:r>
              <a:rPr lang="zh-TW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讓我們可以直接站在巨人的肩膀上，讓下游任務變得既輕鬆又有效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。</a:t>
            </a:r>
            <a:endParaRPr lang="en-US" altLang="zh-TW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buNone/>
            </a:pP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補充：其實開源模型也有助於環境，有研究指出，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訓練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BERT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會產生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0.63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噸的碳足跡，相當於飛機從紐約飛往舊金山來回一趟的排放量。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buNone/>
            </a:pP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梗圖警告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]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也因此近年來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NLP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的研究現況就像這張圖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…</a:t>
            </a:r>
            <a:endParaRPr lang="zh-TW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E72270-C1D2-489B-B40D-81527DDD33C0}" type="slidenum">
              <a:rPr lang="zh-TW" altLang="en-US" smtClean="0"/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7769643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大家都跑去研究 </a:t>
            </a:r>
            <a:r>
              <a:rPr lang="en-US" altLang="zh-TW" dirty="0"/>
              <a:t>BERT</a:t>
            </a:r>
            <a:r>
              <a:rPr lang="zh-TW" altLang="en-US" dirty="0"/>
              <a:t> 了，用傳統模型的人就少很多，可見 </a:t>
            </a:r>
            <a:r>
              <a:rPr lang="en-US" altLang="zh-TW" dirty="0"/>
              <a:t>BERT</a:t>
            </a:r>
            <a:r>
              <a:rPr lang="zh-TW" altLang="en-US" dirty="0"/>
              <a:t> 有多強大。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E72270-C1D2-489B-B40D-81527DDD33C0}" type="slidenum">
              <a:rPr lang="zh-TW" altLang="en-US" smtClean="0"/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2712644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Google 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提出了 </a:t>
            </a: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BERT 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後，可想而知，其他大企業或組織也競相推出了自己的語言預訓練模型。</a:t>
            </a:r>
          </a:p>
          <a:p>
            <a:r>
              <a:rPr lang="zh-TW" altLang="en-US" dirty="0"/>
              <a:t>直接看下一張圖</a:t>
            </a:r>
            <a:r>
              <a:rPr lang="en-US" altLang="zh-TW" dirty="0"/>
              <a:t>…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E72270-C1D2-489B-B40D-81527DDD33C0}" type="slidenum">
              <a:rPr lang="zh-TW" altLang="en-US" smtClean="0"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698467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後面就是模型</a:t>
            </a:r>
            <a:r>
              <a:rPr lang="zh-TW" altLang="en-US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參數一個比一個大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，整個就很扯。</a:t>
            </a:r>
            <a:endParaRPr lang="en-US" altLang="zh-TW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E72270-C1D2-489B-B40D-81527DDD33C0}" type="slidenum">
              <a:rPr lang="zh-TW" altLang="en-US" smtClean="0"/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022482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在</a:t>
            </a:r>
            <a:r>
              <a:rPr lang="en-US" altLang="zh-TW" dirty="0"/>
              <a:t>SITCON</a:t>
            </a:r>
            <a:r>
              <a:rPr lang="zh-TW" altLang="en-US" dirty="0"/>
              <a:t>官網的自我介紹裡有提到，我自己參加過</a:t>
            </a:r>
            <a:r>
              <a:rPr lang="en-US" altLang="zh-TW" dirty="0"/>
              <a:t>SITCON</a:t>
            </a:r>
            <a:r>
              <a:rPr lang="zh-TW" altLang="en-US" dirty="0"/>
              <a:t>兩年了，所以今年我就開始想，我已經當聽眾兩年了，何不改成當當看講者呢</a:t>
            </a:r>
            <a:r>
              <a:rPr lang="en-US" altLang="zh-TW" dirty="0"/>
              <a:t>?</a:t>
            </a:r>
          </a:p>
          <a:p>
            <a:r>
              <a:rPr lang="zh-TW" altLang="en-US" dirty="0"/>
              <a:t>所以就投稿了，然後就真的上了，這就是為什麼我現在在台上</a:t>
            </a:r>
            <a:r>
              <a:rPr lang="en-US" altLang="zh-TW" dirty="0"/>
              <a:t>XD</a:t>
            </a:r>
          </a:p>
          <a:p>
            <a:r>
              <a:rPr lang="zh-TW" altLang="en-US" dirty="0"/>
              <a:t>我當年也沒想過自己會在台上，在這裡也是要鼓勵大家，不要害怕嘗試，說不定明年在台上的就是你</a:t>
            </a:r>
            <a:r>
              <a:rPr lang="en-US" altLang="zh-TW" dirty="0"/>
              <a:t>!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E72270-C1D2-489B-B40D-81527DDD33C0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2607576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剛才只記錄到</a:t>
            </a:r>
            <a:r>
              <a:rPr lang="en-US" altLang="zh-TW" dirty="0"/>
              <a:t>2020</a:t>
            </a:r>
            <a:r>
              <a:rPr lang="zh-TW" altLang="en-US" dirty="0"/>
              <a:t>，這邊有到</a:t>
            </a:r>
            <a:r>
              <a:rPr lang="en-US" altLang="zh-TW" dirty="0"/>
              <a:t>2022</a:t>
            </a:r>
            <a:r>
              <a:rPr lang="zh-TW" altLang="en-US" dirty="0"/>
              <a:t>的模型。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E72270-C1D2-489B-B40D-81527DDD33C0}" type="slidenum">
              <a:rPr lang="zh-TW" altLang="en-US" smtClean="0"/>
              <a:t>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0821272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剛才都是 </a:t>
            </a:r>
            <a:r>
              <a:rPr lang="en-US" altLang="zh-TW" dirty="0"/>
              <a:t>NLP</a:t>
            </a:r>
            <a:r>
              <a:rPr lang="zh-TW" altLang="en-US" dirty="0"/>
              <a:t> 的科普，現在開始進入實作的部分。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E72270-C1D2-489B-B40D-81527DDD33C0}" type="slidenum">
              <a:rPr lang="zh-TW" altLang="en-US" smtClean="0"/>
              <a:t>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0390214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首先介紹 </a:t>
            </a:r>
            <a:r>
              <a:rPr lang="en-US" altLang="zh-TW" b="1" dirty="0">
                <a:solidFill>
                  <a:srgbClr val="DD4A4A"/>
                </a:solidFill>
              </a:rPr>
              <a:t>Google </a:t>
            </a:r>
            <a:r>
              <a:rPr lang="en-US" altLang="zh-TW" b="1" dirty="0" err="1">
                <a:solidFill>
                  <a:srgbClr val="DD4A4A"/>
                </a:solidFill>
              </a:rPr>
              <a:t>Colab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，相信使用過 </a:t>
            </a:r>
            <a:r>
              <a:rPr lang="en-US" altLang="zh-TW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Jupyter</a:t>
            </a:r>
            <a:r>
              <a:rPr lang="en-US" altLang="zh-TW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notebook 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的人，對 </a:t>
            </a:r>
            <a:r>
              <a:rPr lang="en-US" altLang="zh-TW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Colab</a:t>
            </a: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就一定不陌生，因為兩個真的非常像，下面列出一些優缺點：</a:t>
            </a:r>
            <a:endParaRPr lang="en-US" altLang="zh-TW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E72270-C1D2-489B-B40D-81527DDD33C0}" type="slidenum">
              <a:rPr lang="zh-TW" altLang="en-US" smtClean="0"/>
              <a:t>34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6048999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優點：</a:t>
            </a:r>
            <a:endParaRPr lang="en-US" altLang="zh-TW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</a:t>
            </a:r>
            <a:r>
              <a:rPr lang="en-US" altLang="zh-TW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zh-TW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不需要架設環境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，只要有網路和瀏覽器，連上他的伺服器後，就可以執行 </a:t>
            </a: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Python 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程式</a:t>
            </a:r>
          </a:p>
          <a:p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 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原本就內建許多</a:t>
            </a:r>
            <a:r>
              <a:rPr lang="zh-TW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機器學習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的套件 </a:t>
            </a: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n-US" altLang="zh-TW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PyTorch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、</a:t>
            </a: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TensorFlow)</a:t>
            </a:r>
            <a:endParaRPr lang="zh-TW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</a:t>
            </a:r>
            <a:r>
              <a:rPr lang="en-US" altLang="zh-TW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zh-TW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免費使用 </a:t>
            </a:r>
            <a:r>
              <a:rPr lang="en-US" altLang="zh-TW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GPU</a:t>
            </a:r>
            <a:r>
              <a:rPr lang="zh-TW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、</a:t>
            </a:r>
            <a:r>
              <a:rPr lang="en-US" altLang="zh-TW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TPU</a:t>
            </a:r>
          </a:p>
          <a:p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 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因為存放在 </a:t>
            </a: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Google Drive 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上，所以不管要</a:t>
            </a:r>
            <a:r>
              <a:rPr lang="zh-TW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分享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還是</a:t>
            </a:r>
            <a:r>
              <a:rPr lang="zh-TW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共用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都很容易</a:t>
            </a:r>
          </a:p>
          <a:p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</a:t>
            </a:r>
            <a:r>
              <a:rPr lang="en-US" altLang="zh-TW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zh-TW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視覺化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呈現執行結果 </a:t>
            </a: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圖片、表格</a:t>
            </a: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…)</a:t>
            </a:r>
            <a:endParaRPr lang="zh-TW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E72270-C1D2-489B-B40D-81527DDD33C0}" type="slidenum">
              <a:rPr lang="zh-TW" altLang="en-US" smtClean="0"/>
              <a:t>35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3797649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缺點：</a:t>
            </a:r>
            <a:endParaRPr lang="zh-TW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 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連續運行時間最長為 </a:t>
            </a:r>
            <a:r>
              <a:rPr lang="en-US" altLang="zh-TW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12 </a:t>
            </a:r>
            <a:r>
              <a:rPr lang="zh-TW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小時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，超過就會被強制停止</a:t>
            </a:r>
            <a:endParaRPr lang="en-US" altLang="zh-TW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altLang="zh-TW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 </a:t>
            </a:r>
            <a:r>
              <a:rPr lang="zh-TW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重啟資料會被清除</a:t>
            </a:r>
          </a:p>
          <a:p>
            <a:pPr marL="0" indent="0">
              <a:buFontTx/>
              <a:buNone/>
            </a:pPr>
            <a:r>
              <a:rPr lang="en-US" altLang="zh-TW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 GPU</a:t>
            </a:r>
            <a:r>
              <a:rPr lang="zh-TW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、</a:t>
            </a:r>
            <a:r>
              <a:rPr lang="en-US" altLang="zh-TW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TPU </a:t>
            </a:r>
            <a:r>
              <a:rPr lang="zh-TW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有用量限制 </a:t>
            </a:r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zh-TW" altLang="en-US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超過就會被</a:t>
            </a:r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ban</a:t>
            </a:r>
            <a:r>
              <a:rPr lang="zh-TW" altLang="en-US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掉，除非你課金買 </a:t>
            </a:r>
            <a:r>
              <a:rPr lang="en-US" altLang="zh-TW" b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Colab</a:t>
            </a:r>
            <a:r>
              <a:rPr lang="en-US" altLang="zh-TW" b="0" baseline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pro</a:t>
            </a:r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</a:p>
          <a:p>
            <a:pPr marL="0" indent="0">
              <a:buFontTx/>
              <a:buNone/>
            </a:pPr>
            <a:endParaRPr lang="en-US" altLang="zh-TW" b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雖然有缺點，但整體來說還是利大於弊。因此很推薦機器學習的初學者使用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!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像我自己的專題研究的模型全部都在 </a:t>
            </a:r>
            <a:r>
              <a:rPr lang="en-US" altLang="zh-TW" sz="1200" b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Colab</a:t>
            </a:r>
            <a:r>
              <a:rPr lang="en-US" altLang="zh-TW" sz="1200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zh-TW" altLang="en-US" sz="1200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上面訓練，完全沒花到半毛錢</a:t>
            </a:r>
            <a:r>
              <a:rPr lang="en-US" altLang="zh-TW" sz="1200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!</a:t>
            </a:r>
            <a:r>
              <a:rPr lang="zh-TW" altLang="en-US" sz="1200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雖然也是把 </a:t>
            </a:r>
            <a:r>
              <a:rPr lang="en-US" altLang="zh-TW" sz="1200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GPU</a:t>
            </a:r>
            <a:r>
              <a:rPr lang="zh-TW" altLang="en-US" sz="1200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用光好幾次</a:t>
            </a:r>
            <a:r>
              <a:rPr lang="en-US" altLang="zh-TW" sz="1200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…</a:t>
            </a:r>
            <a:endParaRPr lang="zh-TW" altLang="en-US" sz="1200" b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E72270-C1D2-489B-B40D-81527DDD33C0}" type="slidenum">
              <a:rPr lang="zh-TW" altLang="en-US" smtClean="0"/>
              <a:t>36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6041624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b="1" dirty="0">
                <a:effectLst/>
              </a:rPr>
              <a:t>Hugging Face</a:t>
            </a:r>
            <a:r>
              <a:rPr lang="zh-TW" altLang="en-US" dirty="0"/>
              <a:t>是一間人工智慧的新創公司，其公司的宗旨是讓最先進的</a:t>
            </a:r>
            <a:r>
              <a:rPr lang="en-US" altLang="zh-TW" dirty="0"/>
              <a:t>NLP</a:t>
            </a:r>
            <a:r>
              <a:rPr lang="zh-TW" altLang="en-US" dirty="0"/>
              <a:t>模型易於使用。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釋出很多</a:t>
            </a:r>
            <a:r>
              <a:rPr lang="en-US" altLang="zh-TW" dirty="0"/>
              <a:t>NLP</a:t>
            </a:r>
            <a:r>
              <a:rPr lang="zh-TW" altLang="en-US" dirty="0"/>
              <a:t>領域知名的語言預訓練模型 </a:t>
            </a:r>
            <a:r>
              <a:rPr lang="en-US" altLang="zh-TW" dirty="0"/>
              <a:t>(</a:t>
            </a:r>
            <a:r>
              <a:rPr lang="zh-TW" altLang="en-US" dirty="0"/>
              <a:t>如</a:t>
            </a:r>
            <a:r>
              <a:rPr lang="en-US" altLang="zh-TW" dirty="0"/>
              <a:t>BERT</a:t>
            </a:r>
            <a:r>
              <a:rPr lang="zh-TW" altLang="en-US" dirty="0"/>
              <a:t>、</a:t>
            </a:r>
            <a:r>
              <a:rPr lang="en-US" altLang="zh-TW" dirty="0"/>
              <a:t>GPT-2</a:t>
            </a:r>
            <a:r>
              <a:rPr lang="zh-TW" altLang="en-US" dirty="0"/>
              <a:t>、</a:t>
            </a:r>
            <a:r>
              <a:rPr lang="en-US" altLang="zh-TW" dirty="0"/>
              <a:t>XLM…)</a:t>
            </a:r>
            <a:r>
              <a:rPr lang="zh-TW" altLang="en-US" dirty="0"/>
              <a:t>。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個人覺得他們的網站做得滿好看的</a:t>
            </a:r>
            <a:r>
              <a:rPr lang="en-US" altLang="zh-TW" dirty="0"/>
              <a:t>?</a:t>
            </a:r>
          </a:p>
          <a:p>
            <a:pPr marL="0" indent="0">
              <a:buNone/>
            </a:pPr>
            <a:r>
              <a:rPr lang="en-US" altLang="zh-TW" dirty="0"/>
              <a:t>(</a:t>
            </a:r>
            <a:r>
              <a:rPr lang="zh-TW" altLang="en-US" dirty="0"/>
              <a:t>公司 </a:t>
            </a:r>
            <a:r>
              <a:rPr lang="en-US" altLang="zh-TW" dirty="0"/>
              <a:t>logo </a:t>
            </a:r>
            <a:r>
              <a:rPr lang="zh-TW" altLang="en-US" dirty="0"/>
              <a:t>很可愛，就是一個擁抱的表情符號</a:t>
            </a:r>
            <a:r>
              <a:rPr lang="en-US" altLang="zh-TW" dirty="0"/>
              <a:t>~)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E72270-C1D2-489B-B40D-81527DDD33C0}" type="slidenum">
              <a:rPr lang="zh-TW" altLang="en-US" smtClean="0"/>
              <a:t>37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9583119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其下的</a:t>
            </a:r>
            <a:r>
              <a:rPr lang="en-US" altLang="zh-TW" b="1" dirty="0">
                <a:effectLst/>
              </a:rPr>
              <a:t>Transformers</a:t>
            </a:r>
            <a:r>
              <a:rPr lang="zh-TW" altLang="en-US" dirty="0"/>
              <a:t>套件，使用者可以輕易地下載、訓練、上傳語言預訓練模型，也支援</a:t>
            </a:r>
            <a:r>
              <a:rPr lang="en-US" altLang="zh-TW" dirty="0"/>
              <a:t>100</a:t>
            </a:r>
            <a:r>
              <a:rPr lang="zh-TW" altLang="en-US" dirty="0"/>
              <a:t>多種語言的文本分類、文本生成、翻譯、問答等任務。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此套件目前在 </a:t>
            </a:r>
            <a:r>
              <a:rPr lang="en-US" altLang="zh-TW" b="1" dirty="0">
                <a:solidFill>
                  <a:schemeClr val="tx1">
                    <a:lumMod val="75000"/>
                    <a:lumOff val="2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</a:t>
            </a:r>
            <a:r>
              <a:rPr lang="en-US" altLang="zh-TW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上已經有 </a:t>
            </a:r>
            <a:r>
              <a:rPr lang="en-US" altLang="zh-TW" b="1" dirty="0">
                <a:solidFill>
                  <a:srgbClr val="DD4A4A"/>
                </a:solidFill>
              </a:rPr>
              <a:t>6.8</a:t>
            </a:r>
            <a:r>
              <a:rPr lang="zh-TW" altLang="en-US" b="1" dirty="0">
                <a:solidFill>
                  <a:srgbClr val="DD4A4A"/>
                </a:solidFill>
              </a:rPr>
              <a:t> 萬個 </a:t>
            </a:r>
            <a:r>
              <a:rPr lang="en-US" altLang="zh-TW" b="1" dirty="0">
                <a:solidFill>
                  <a:srgbClr val="DD4A4A"/>
                </a:solidFill>
              </a:rPr>
              <a:t>star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，成長速度是新創公司中史上最快的。</a:t>
            </a:r>
            <a:endParaRPr lang="en-US" altLang="zh-TW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補充：</a:t>
            </a:r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6.8 </a:t>
            </a:r>
            <a:r>
              <a:rPr lang="zh-TW" altLang="en-US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萬算很多了</a:t>
            </a:r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!</a:t>
            </a:r>
            <a:r>
              <a:rPr lang="zh-TW" altLang="en-US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作為比較 </a:t>
            </a:r>
            <a:r>
              <a:rPr lang="en-US" altLang="zh-TW" b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pytorch</a:t>
            </a:r>
            <a:r>
              <a:rPr lang="zh-TW" altLang="en-US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才 </a:t>
            </a:r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5.8</a:t>
            </a:r>
            <a:r>
              <a:rPr lang="zh-TW" altLang="en-US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萬，</a:t>
            </a:r>
            <a:r>
              <a:rPr lang="en-US" altLang="zh-TW" b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scikit</a:t>
            </a:r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-learn </a:t>
            </a:r>
            <a:r>
              <a:rPr lang="zh-TW" altLang="en-US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也才 </a:t>
            </a:r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5.1</a:t>
            </a:r>
            <a:r>
              <a:rPr lang="zh-TW" altLang="en-US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萬而已。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E72270-C1D2-489B-B40D-81527DDD33C0}" type="slidenum">
              <a:rPr lang="zh-TW" altLang="en-US" smtClean="0"/>
              <a:t>38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3374646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實際示範</a:t>
            </a:r>
            <a:endParaRPr lang="en-US" altLang="zh-TW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我自己有寫一個 </a:t>
            </a:r>
            <a:r>
              <a:rPr lang="en-US" altLang="zh-TW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Colab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，但因為聽說這裡的網路不給力，所以我就直接在投影片上講了。</a:t>
            </a:r>
            <a:endParaRPr lang="en-US" altLang="zh-TW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連結放在這裡，大家回家後可以自己去玩玩看</a:t>
            </a: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</a:rPr>
              <a:t>!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有小提醒</a:t>
            </a:r>
            <a:endParaRPr lang="en-US" altLang="zh-TW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E72270-C1D2-489B-B40D-81527DDD33C0}" type="slidenum">
              <a:rPr lang="zh-TW" altLang="en-US" smtClean="0"/>
              <a:t>39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5596627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因為 </a:t>
            </a:r>
            <a:r>
              <a:rPr lang="en-US" altLang="zh-TW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Colab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內建沒有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transformers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datasets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套件，所以要先用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pip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下載，就跟你在本機裡下載套件是一樣的。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下載完後就可以使用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transformers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了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!</a:t>
            </a:r>
            <a:endParaRPr lang="zh-TW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如果出現紅字，是因為套件版本有衝突，重跑一次就好了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E72270-C1D2-489B-B40D-81527DDD33C0}" type="slidenum">
              <a:rPr lang="zh-TW" altLang="en-US" smtClean="0"/>
              <a:t>40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2758416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首先我們要先知道 </a:t>
            </a:r>
            <a:r>
              <a:rPr lang="en-US" altLang="zh-TW" dirty="0"/>
              <a:t>NLP</a:t>
            </a:r>
            <a:r>
              <a:rPr lang="zh-TW" altLang="en-US" dirty="0"/>
              <a:t> 可以做什麼任務</a:t>
            </a:r>
            <a:r>
              <a:rPr lang="en-US" altLang="zh-TW" dirty="0"/>
              <a:t>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所以我們先使用 </a:t>
            </a:r>
            <a:r>
              <a:rPr lang="en-US" altLang="zh-TW" dirty="0"/>
              <a:t>transformer</a:t>
            </a:r>
            <a:r>
              <a:rPr lang="zh-TW" altLang="en-US" dirty="0"/>
              <a:t> 的 </a:t>
            </a:r>
            <a:r>
              <a:rPr lang="en-US" altLang="zh-TW" dirty="0"/>
              <a:t>pipeline</a:t>
            </a:r>
            <a:r>
              <a:rPr lang="zh-TW" altLang="en-US" dirty="0"/>
              <a:t>，這是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執行 </a:t>
            </a:r>
            <a:r>
              <a:rPr lang="en-US" altLang="zh-TW" dirty="0"/>
              <a:t>NLP</a:t>
            </a:r>
            <a:r>
              <a:rPr lang="zh-TW" altLang="en-US" dirty="0"/>
              <a:t> 任務最簡單的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工具</a:t>
            </a:r>
            <a:r>
              <a:rPr lang="zh-TW" altLang="en-US" dirty="0"/>
              <a:t>。</a:t>
            </a:r>
            <a:endParaRPr lang="zh-TW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E72270-C1D2-489B-B40D-81527DDD33C0}" type="slidenum">
              <a:rPr lang="zh-TW" altLang="en-US" smtClean="0"/>
              <a:t>41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838712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投影片連結，大家可以邊聽邊參考。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議程資訊，上面有提供此場議程的共筆，歡迎大家在上面做筆記。</a:t>
            </a:r>
            <a:endParaRPr lang="en-US" altLang="zh-TW" dirty="0"/>
          </a:p>
          <a:p>
            <a:r>
              <a:rPr lang="zh-TW" altLang="en-US" dirty="0"/>
              <a:t>也有 </a:t>
            </a:r>
            <a:r>
              <a:rPr lang="en-US" altLang="zh-TW" dirty="0" err="1"/>
              <a:t>Slido</a:t>
            </a:r>
            <a:r>
              <a:rPr lang="zh-TW" altLang="en-US" dirty="0"/>
              <a:t> 的連結，議程中有任何問題也歡迎上去提問，最後會保留約 </a:t>
            </a:r>
            <a:r>
              <a:rPr lang="en-US" altLang="zh-TW" dirty="0"/>
              <a:t>10</a:t>
            </a:r>
            <a:r>
              <a:rPr lang="zh-TW" altLang="en-US" dirty="0"/>
              <a:t> 分鐘進行 </a:t>
            </a:r>
            <a:r>
              <a:rPr lang="en-US" altLang="zh-TW" dirty="0"/>
              <a:t>QA</a:t>
            </a:r>
            <a:r>
              <a:rPr lang="zh-TW" altLang="en-US" dirty="0"/>
              <a:t>。</a:t>
            </a:r>
            <a:endParaRPr lang="en-US" altLang="zh-TW" dirty="0"/>
          </a:p>
          <a:p>
            <a:r>
              <a:rPr lang="en-US" altLang="zh-TW" dirty="0"/>
              <a:t>(</a:t>
            </a:r>
            <a:r>
              <a:rPr lang="zh-TW" altLang="en-US" dirty="0"/>
              <a:t>停</a:t>
            </a:r>
            <a:r>
              <a:rPr lang="en-US" altLang="zh-TW" dirty="0"/>
              <a:t>20</a:t>
            </a:r>
            <a:r>
              <a:rPr lang="zh-TW" altLang="en-US" dirty="0"/>
              <a:t>秒</a:t>
            </a:r>
            <a:r>
              <a:rPr lang="en-US" altLang="zh-TW" dirty="0"/>
              <a:t>)</a:t>
            </a:r>
          </a:p>
          <a:p>
            <a:r>
              <a:rPr lang="zh-TW" altLang="en-US" dirty="0"/>
              <a:t>順便調查一下，可以請聽過</a:t>
            </a:r>
            <a:r>
              <a:rPr lang="en-US" altLang="zh-TW" dirty="0"/>
              <a:t>NLP</a:t>
            </a:r>
            <a:r>
              <a:rPr lang="zh-TW" altLang="en-US" dirty="0"/>
              <a:t>的聽眾舉一下手嗎</a:t>
            </a:r>
            <a:r>
              <a:rPr lang="en-US" altLang="zh-TW" dirty="0"/>
              <a:t>?</a:t>
            </a:r>
          </a:p>
          <a:p>
            <a:r>
              <a:rPr lang="zh-TW" altLang="en-US" dirty="0"/>
              <a:t>沒舉手的人也不用擔心，因為待會基本上就是</a:t>
            </a:r>
            <a:r>
              <a:rPr lang="en-US" altLang="zh-TW" dirty="0"/>
              <a:t>NLP</a:t>
            </a:r>
            <a:r>
              <a:rPr lang="zh-TW" altLang="en-US" dirty="0"/>
              <a:t>的科普，當作聽故事就好了。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E72270-C1D2-489B-B40D-81527DDD33C0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4459615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首先，引用 </a:t>
            </a:r>
            <a:r>
              <a:rPr lang="en-US" altLang="zh-TW" dirty="0"/>
              <a:t>pipeline()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並指定任務為</a:t>
            </a:r>
            <a:r>
              <a:rPr lang="zh-TW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情感分析 </a:t>
            </a:r>
            <a:r>
              <a:rPr lang="en-US" altLang="zh-TW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(sentiment-analysis)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，它會自動幫你抓最好的模型下來。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E72270-C1D2-489B-B40D-81527DDD33C0}" type="slidenum">
              <a:rPr lang="zh-TW" altLang="en-US" smtClean="0"/>
              <a:t>42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5355560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然後就隨便給模型一句話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"This movie is interesting."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 你看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!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它就能正確分析出這句話是正面的，而且分數有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0.99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換給它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"This movie is boring."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，也能正確分析這句話是負面的。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可見使用 </a:t>
            </a:r>
            <a:r>
              <a:rPr lang="en-US" altLang="zh-TW" dirty="0"/>
              <a:t>pipeline()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就是如此簡單，只要兩三行程式碼就完成了，你甚至不需要了解資料預處理或模型架構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!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因為 </a:t>
            </a:r>
            <a:r>
              <a:rPr lang="en-US" altLang="zh-TW" dirty="0"/>
              <a:t>pipeline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都已經幫你封裝好了。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E72270-C1D2-489B-B40D-81527DDD33C0}" type="slidenum">
              <a:rPr lang="zh-TW" altLang="en-US" smtClean="0"/>
              <a:t>43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2551709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再來試試看</a:t>
            </a:r>
            <a:r>
              <a:rPr lang="zh-TW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文本生成 </a:t>
            </a:r>
            <a:r>
              <a:rPr lang="en-US" altLang="zh-TW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(text-generation)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參數給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text-generation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，預設是用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gpt2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lang="zh-TW" altLang="en-US" b="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E72270-C1D2-489B-B40D-81527DDD33C0}" type="slidenum">
              <a:rPr lang="zh-TW" altLang="en-US" smtClean="0"/>
              <a:t>44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0928920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給模型三隻小豬的第一句，看看它會生成什麼東西出來。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生成的結果雖然很荒謬，但至少還看起來滿流暢的，對吧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E72270-C1D2-489B-B40D-81527DDD33C0}" type="slidenum">
              <a:rPr lang="zh-TW" altLang="en-US" smtClean="0"/>
              <a:t>45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0046451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最後試試看</a:t>
            </a:r>
            <a:r>
              <a:rPr lang="zh-TW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問答 </a:t>
            </a:r>
            <a:r>
              <a:rPr lang="en-US" altLang="zh-TW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(question-answering)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E72270-C1D2-489B-B40D-81527DDD33C0}" type="slidenum">
              <a:rPr lang="zh-TW" altLang="en-US" smtClean="0"/>
              <a:t>46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6208403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問答是你給模型一段文章，再給他一個問題，他會從文章中找出答案。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因此我們給他一段哈利波特的介紹，再問他 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Who is the author of Harry Potter?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結果真的是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J. K. Rowling!</a:t>
            </a:r>
            <a:endParaRPr lang="en-US" altLang="zh-TW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E72270-C1D2-489B-B40D-81527DDD33C0}" type="slidenum">
              <a:rPr lang="zh-TW" altLang="en-US" smtClean="0"/>
              <a:t>47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2516757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剛才是使用預設的模型，其實也可以換成自己想要的模型。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比如：剛才情感分析的任務是英文的，現在想換成中文的要怎麼做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先去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Hugging Face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網站上的 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models 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頁面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E72270-C1D2-489B-B40D-81527DDD33C0}" type="slidenum">
              <a:rPr lang="zh-TW" altLang="en-US" smtClean="0"/>
              <a:t>48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0357038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左邊是篩選標籤，可以用任務、資料集、語言等等類別做篩選。</a:t>
            </a:r>
            <a:endParaRPr lang="en-US" altLang="zh-TW" dirty="0"/>
          </a:p>
          <a:p>
            <a:r>
              <a:rPr lang="zh-TW" altLang="en-US" dirty="0"/>
              <a:t>右邊是篩選出來的模型清單。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E72270-C1D2-489B-B40D-81527DDD33C0}" type="slidenum">
              <a:rPr lang="zh-TW" altLang="en-US" smtClean="0"/>
              <a:t>49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9601590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因為我們要做</a:t>
            </a:r>
            <a:r>
              <a:rPr lang="zh-TW" altLang="en-US" b="1" dirty="0"/>
              <a:t>中文情感分析</a:t>
            </a:r>
            <a:r>
              <a:rPr lang="zh-TW" altLang="en-US" dirty="0"/>
              <a:t>，所以任務選 </a:t>
            </a: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Text Classification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，語言選 </a:t>
            </a: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Chinese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。</a:t>
            </a:r>
            <a:endParaRPr lang="en-US" altLang="zh-TW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然後從清單中找出情感分析的模型 </a:t>
            </a: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通常名稱中會有 </a:t>
            </a: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Sentiment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的就是</a:t>
            </a: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，我挑的是這個，但不一定要跟我一樣。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E72270-C1D2-489B-B40D-81527DDD33C0}" type="slidenum">
              <a:rPr lang="zh-TW" altLang="en-US" smtClean="0"/>
              <a:t>50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3622536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AutoModelForSequenceClassification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：指定任務的模型，像這裡就是 </a:t>
            </a:r>
            <a:r>
              <a:rPr lang="en-US" altLang="zh-TW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SequenceClassification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。如果不確定模型的架構是哪一種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如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BERT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en-US" altLang="zh-TW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RoBERTa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...)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，就使用 </a:t>
            </a:r>
            <a:r>
              <a:rPr lang="en-US" altLang="zh-TW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AutoModel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，套件會自動幫你決定。</a:t>
            </a:r>
          </a:p>
          <a:p>
            <a:r>
              <a:rPr lang="en-US" altLang="zh-TW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AutoTokenizer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：將文字轉成數字。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E72270-C1D2-489B-B40D-81527DDD33C0}" type="slidenum">
              <a:rPr lang="zh-TW" altLang="en-US" smtClean="0"/>
              <a:t>51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984194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分成六個章節，分別就以 </a:t>
            </a:r>
            <a:r>
              <a:rPr lang="en-US" altLang="zh-TW" dirty="0"/>
              <a:t>What? Why? When? How?</a:t>
            </a:r>
            <a:r>
              <a:rPr lang="zh-TW" altLang="en-US" dirty="0"/>
              <a:t> 來區分，最後就是 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Reference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和 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Summary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。</a:t>
            </a:r>
            <a:endParaRPr lang="en-US" altLang="zh-TW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主要是想讓大家對 </a:t>
            </a: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NLP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產生興趣，並且知道有什麼工具可以用，以及滿滿的梗圖。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E72270-C1D2-489B-B40D-81527DDD33C0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8834026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Tokenizer</a:t>
            </a:r>
            <a:r>
              <a:rPr lang="zh-TW" altLang="en-US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實際上做的事情是這樣的：</a:t>
            </a:r>
            <a:endParaRPr lang="en-US" altLang="zh-TW" b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zh-TW" altLang="en-US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因為模型只吃數字不吃文字，因此我們必須把文字轉成數字。</a:t>
            </a:r>
            <a:endParaRPr lang="en-US" altLang="zh-TW" b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28600" indent="-228600">
              <a:buAutoNum type="arabicPeriod"/>
            </a:pPr>
            <a:r>
              <a:rPr lang="zh-TW" altLang="en-US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先把一句話切成一個個的單字</a:t>
            </a:r>
            <a:endParaRPr lang="en-US" altLang="zh-TW" b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28600" indent="-228600">
              <a:buAutoNum type="arabicPeriod"/>
            </a:pPr>
            <a:r>
              <a:rPr lang="zh-TW" altLang="en-US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將單字轉成對應的數字 </a:t>
            </a:r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(token)</a:t>
            </a:r>
          </a:p>
          <a:p>
            <a:pPr marL="228600" indent="-228600">
              <a:buAutoNum type="arabicPeriod"/>
            </a:pPr>
            <a:r>
              <a:rPr lang="zh-TW" altLang="en-US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模型就是吃這些 </a:t>
            </a:r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token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E72270-C1D2-489B-B40D-81527DDD33C0}" type="slidenum">
              <a:rPr lang="zh-TW" altLang="en-US" smtClean="0"/>
              <a:t>52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3758108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和剛才一樣，只是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model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tokenizer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的部分改成自訂的。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然後就可以用啦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!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E72270-C1D2-489B-B40D-81527DDD33C0}" type="slidenum">
              <a:rPr lang="zh-TW" altLang="en-US" smtClean="0"/>
              <a:t>53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7447001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之前都拿別人 </a:t>
            </a:r>
            <a:r>
              <a:rPr lang="en-US" altLang="zh-TW" dirty="0"/>
              <a:t>fine-tune</a:t>
            </a:r>
            <a:r>
              <a:rPr lang="zh-TW" altLang="en-US" dirty="0"/>
              <a:t> 好的模型，但這樣就很遜阿</a:t>
            </a:r>
            <a:r>
              <a:rPr lang="en-US" altLang="zh-TW" dirty="0"/>
              <a:t>!</a:t>
            </a:r>
          </a:p>
          <a:p>
            <a:r>
              <a:rPr lang="zh-TW" altLang="en-US" dirty="0"/>
              <a:t>所以我們現在要自己 </a:t>
            </a:r>
            <a:r>
              <a:rPr lang="en-US" altLang="zh-TW" dirty="0"/>
              <a:t>fine-tune</a:t>
            </a:r>
            <a:r>
              <a:rPr lang="en-US" altLang="zh-TW" baseline="0" dirty="0"/>
              <a:t> </a:t>
            </a:r>
            <a:r>
              <a:rPr lang="zh-TW" altLang="en-US" baseline="0" dirty="0"/>
              <a:t>一個英文的情感分析模型</a:t>
            </a:r>
            <a:r>
              <a:rPr lang="en-US" altLang="zh-TW" baseline="0" dirty="0"/>
              <a:t>!!!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E72270-C1D2-489B-B40D-81527DDD33C0}" type="slidenum">
              <a:rPr lang="zh-TW" altLang="en-US" smtClean="0"/>
              <a:t>54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5918764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但在 </a:t>
            </a:r>
            <a:r>
              <a:rPr lang="en-US" altLang="zh-TW" dirty="0"/>
              <a:t>fine-tune</a:t>
            </a:r>
            <a:r>
              <a:rPr lang="zh-TW" altLang="en-US" dirty="0"/>
              <a:t> 模型之前，我們要先找到資料集。</a:t>
            </a:r>
            <a:endParaRPr lang="en-US" altLang="zh-TW" dirty="0"/>
          </a:p>
          <a:p>
            <a:r>
              <a:rPr lang="zh-TW" altLang="en-US" dirty="0"/>
              <a:t>這就要到 </a:t>
            </a:r>
            <a:r>
              <a:rPr lang="en-US" altLang="zh-TW" dirty="0"/>
              <a:t>Hugging Face </a:t>
            </a:r>
            <a:r>
              <a:rPr lang="zh-TW" altLang="en-US" dirty="0"/>
              <a:t>網站的 </a:t>
            </a:r>
            <a:r>
              <a:rPr lang="en-US" altLang="zh-TW" dirty="0"/>
              <a:t>datasets </a:t>
            </a:r>
            <a:r>
              <a:rPr lang="zh-TW" altLang="en-US" dirty="0"/>
              <a:t>頁面。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E72270-C1D2-489B-B40D-81527DDD33C0}" type="slidenum">
              <a:rPr lang="zh-TW" altLang="en-US" smtClean="0"/>
              <a:t>55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4745938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左邊是一樣是篩選標籤，可以用任務、語言、資料集大小等等類別做篩選。</a:t>
            </a:r>
            <a:endParaRPr lang="en-US" altLang="zh-TW" dirty="0"/>
          </a:p>
          <a:p>
            <a:r>
              <a:rPr lang="zh-TW" altLang="en-US" dirty="0"/>
              <a:t>右邊是篩選出來的資料集清單。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E72270-C1D2-489B-B40D-81527DDD33C0}" type="slidenum">
              <a:rPr lang="zh-TW" altLang="en-US" smtClean="0"/>
              <a:t>56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3292535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因為我們要做</a:t>
            </a:r>
            <a:r>
              <a:rPr lang="zh-TW" altLang="en-US" baseline="0" dirty="0"/>
              <a:t>英文的情感分析模型，所以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任務分類選 </a:t>
            </a: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text-classification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，</a:t>
            </a:r>
            <a:r>
              <a:rPr lang="zh-TW" altLang="en-US" baseline="0" dirty="0"/>
              <a:t>任務選 </a:t>
            </a: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sentiment-classification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，語言選英文。</a:t>
            </a:r>
            <a:endParaRPr lang="en-US" altLang="zh-TW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我選擇用 </a:t>
            </a:r>
            <a:r>
              <a:rPr lang="en-US" altLang="zh-TW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yelp_review_full</a:t>
            </a: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</a:rPr>
              <a:t> 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這個資料集，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資料來源是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Yelp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網站上用戶對於各店家的評價，但不必跟我一樣。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E72270-C1D2-489B-B40D-81527DDD33C0}" type="slidenum">
              <a:rPr lang="zh-TW" altLang="en-US" smtClean="0"/>
              <a:t>57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350342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用 </a:t>
            </a:r>
            <a:r>
              <a:rPr lang="en-US" altLang="zh-TW" dirty="0"/>
              <a:t>datasets</a:t>
            </a:r>
            <a:r>
              <a:rPr lang="en-US" altLang="zh-TW" baseline="0" dirty="0"/>
              <a:t> </a:t>
            </a:r>
            <a:r>
              <a:rPr lang="zh-TW" altLang="en-US" baseline="0" dirty="0"/>
              <a:t>的 </a:t>
            </a:r>
            <a:r>
              <a:rPr lang="en-US" altLang="zh-TW" baseline="0" dirty="0" err="1"/>
              <a:t>load_dataset</a:t>
            </a:r>
            <a:r>
              <a:rPr lang="en-US" altLang="zh-TW" baseline="0" dirty="0"/>
              <a:t> </a:t>
            </a:r>
            <a:r>
              <a:rPr lang="zh-TW" altLang="en-US" baseline="0" dirty="0"/>
              <a:t>這個 </a:t>
            </a:r>
            <a:r>
              <a:rPr lang="en-US" altLang="zh-TW" baseline="0" dirty="0"/>
              <a:t>function</a:t>
            </a:r>
            <a:r>
              <a:rPr lang="zh-TW" altLang="en-US" baseline="0" dirty="0"/>
              <a:t>，就可以下載資料集了。</a:t>
            </a:r>
            <a:endParaRPr lang="en-US" altLang="zh-TW" baseline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E72270-C1D2-489B-B40D-81527DDD33C0}" type="slidenum">
              <a:rPr lang="zh-TW" altLang="en-US" smtClean="0"/>
              <a:t>58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795551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取其中一筆資料來看，可以發現有兩個欄位，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是用戶評論，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label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則是評分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(0~4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代表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1~5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顆星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E72270-C1D2-489B-B40D-81527DDD33C0}" type="slidenum">
              <a:rPr lang="zh-TW" altLang="en-US" smtClean="0"/>
              <a:t>59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4157488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有資料集後，下一步就要來做資料預處理。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b="0" dirty="0"/>
              <a:t>一樣用到 </a:t>
            </a:r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Tokenizer</a:t>
            </a:r>
            <a:r>
              <a:rPr lang="zh-TW" altLang="en-US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，</a:t>
            </a:r>
            <a:r>
              <a:rPr lang="en-US" altLang="zh-TW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bert</a:t>
            </a:r>
            <a:r>
              <a:rPr lang="en-US" altLang="zh-TW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-base-cased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則是待會要用到的模型名稱。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b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E72270-C1D2-489B-B40D-81527DDD33C0}" type="slidenum">
              <a:rPr lang="zh-TW" altLang="en-US" smtClean="0"/>
              <a:t>60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6920647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要做資料預處理非常簡單，就只要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寫一個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function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，輸入是文字，輸出是處理好的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token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tokenizer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這裡多加了 </a:t>
            </a:r>
            <a:r>
              <a:rPr lang="en-US" altLang="zh-TW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padding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和 </a:t>
            </a:r>
            <a:r>
              <a:rPr lang="en-US" altLang="zh-TW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truncation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這兩個參數。這是為了讓模型的輸入長度相同，太短的句子會補上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padding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，太長的句子則會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truncate (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截斷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然後使用 </a:t>
            </a:r>
            <a:r>
              <a:rPr lang="en-US" altLang="zh-TW" dirty="0"/>
              <a:t>map()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將資料集的文字都轉為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token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E72270-C1D2-489B-B40D-81527DDD33C0}" type="slidenum">
              <a:rPr lang="zh-TW" altLang="en-US" smtClean="0"/>
              <a:t>61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705667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你知道 </a:t>
            </a:r>
            <a:r>
              <a:rPr lang="en-US" altLang="zh-TW" dirty="0"/>
              <a:t>NLP </a:t>
            </a:r>
            <a:r>
              <a:rPr lang="zh-TW" altLang="en-US" dirty="0"/>
              <a:t>是什麼嗎</a:t>
            </a:r>
            <a:r>
              <a:rPr lang="en-US" altLang="zh-TW" dirty="0"/>
              <a:t>?</a:t>
            </a:r>
            <a:r>
              <a:rPr lang="zh-TW" altLang="en-US" dirty="0"/>
              <a:t> 雖然我不是 </a:t>
            </a:r>
            <a:r>
              <a:rPr lang="en-US" altLang="zh-TW" dirty="0"/>
              <a:t>NLP</a:t>
            </a:r>
            <a:r>
              <a:rPr lang="zh-TW" altLang="en-US" dirty="0"/>
              <a:t> 專家，但這聽起來很不錯對吧</a:t>
            </a:r>
            <a:r>
              <a:rPr lang="en-US" altLang="zh-TW" dirty="0"/>
              <a:t>?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E72270-C1D2-489B-B40D-81527DDD33C0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1382344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資料處理完後，接下來就要來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Fine-tune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模型了。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首先要下載模型，因為現在是要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Fine-tune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新任務，所以我們通常會找最原始、完全沒有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Fine-tune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過的模型。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像例子的 </a:t>
            </a:r>
            <a:r>
              <a:rPr lang="en-US" altLang="zh-TW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bert</a:t>
            </a:r>
            <a:r>
              <a:rPr lang="en-US" altLang="zh-TW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-base-cased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模型，就是最原始、完全沒有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Fine-tune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過的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BERT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模型。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E72270-C1D2-489B-B40D-81527DDD33C0}" type="slidenum">
              <a:rPr lang="zh-TW" altLang="en-US" smtClean="0"/>
              <a:t>62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31629670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訓練的過程我們會希望有個衡量的指標，這時會需要用到 </a:t>
            </a:r>
            <a:r>
              <a:rPr lang="en-US" altLang="zh-TW" dirty="0" err="1"/>
              <a:t>load_metric</a:t>
            </a:r>
            <a:r>
              <a:rPr lang="en-US" altLang="zh-TW" dirty="0"/>
              <a:t>()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載入衡量指標。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dirty="0"/>
              <a:t>像例子用 </a:t>
            </a:r>
            <a:r>
              <a:rPr lang="en-US" altLang="zh-TW" dirty="0"/>
              <a:t>accuracy</a:t>
            </a:r>
            <a:r>
              <a:rPr lang="zh-TW" altLang="en-US" dirty="0"/>
              <a:t>，表示為計算正確率。</a:t>
            </a:r>
            <a:endParaRPr lang="en-US" altLang="zh-TW" dirty="0"/>
          </a:p>
          <a:p>
            <a:r>
              <a:rPr lang="zh-TW" altLang="en-US" dirty="0"/>
              <a:t>用的方法和 </a:t>
            </a:r>
            <a:r>
              <a:rPr lang="en-US" altLang="zh-TW" dirty="0"/>
              <a:t>tokenizer</a:t>
            </a:r>
            <a:r>
              <a:rPr lang="zh-TW" altLang="en-US" dirty="0"/>
              <a:t> 類似，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一樣寫個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function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，輸入預測結果和正確標籤，計算正確率並回傳結果。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E72270-C1D2-489B-B40D-81527DDD33C0}" type="slidenum">
              <a:rPr lang="zh-TW" altLang="en-US" smtClean="0"/>
              <a:t>63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597370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訓練過模型的人都知道，訓練模型會有超參數的問題。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那 </a:t>
            </a:r>
            <a:r>
              <a:rPr lang="en-US" altLang="zh-TW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Transfomer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就是用 </a:t>
            </a:r>
            <a:r>
              <a:rPr lang="en-US" altLang="zh-TW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TrainingArguments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這個物件作為訓練的超參數，就可以設定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epoch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batch size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等等。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dirty="0"/>
              <a:t>範例中，我們只設定了 </a:t>
            </a:r>
            <a:r>
              <a:rPr lang="en-US" altLang="zh-TW" dirty="0" err="1"/>
              <a:t>output_dir</a:t>
            </a:r>
            <a:r>
              <a:rPr lang="en-US" altLang="zh-TW" dirty="0"/>
              <a:t>=“</a:t>
            </a:r>
            <a:r>
              <a:rPr lang="en-US" altLang="zh-TW" dirty="0" err="1"/>
              <a:t>test_trainer</a:t>
            </a:r>
            <a:r>
              <a:rPr lang="en-US" altLang="zh-TW" dirty="0"/>
              <a:t>”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表示存檔名稱，</a:t>
            </a:r>
            <a:r>
              <a:rPr lang="en-US" altLang="zh-TW" dirty="0" err="1"/>
              <a:t>evaluation_strategy</a:t>
            </a:r>
            <a:r>
              <a:rPr lang="en-US" altLang="zh-TW" dirty="0"/>
              <a:t>=“epoch”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則表示每一個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epoch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就會去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call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一次 </a:t>
            </a:r>
            <a:r>
              <a:rPr lang="en-US" altLang="zh-TW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compute_metric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，衡量正確率，其餘超參數不寫就是預設。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E72270-C1D2-489B-B40D-81527DDD33C0}" type="slidenum">
              <a:rPr lang="zh-TW" altLang="en-US" smtClean="0"/>
              <a:t>64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4668963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建立 </a:t>
            </a:r>
            <a:r>
              <a:rPr lang="en-US" altLang="zh-TW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Trainer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物件，將剛剛的一堆東西丟進去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...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E72270-C1D2-489B-B40D-81527DDD33C0}" type="slidenum">
              <a:rPr lang="zh-TW" altLang="en-US" smtClean="0"/>
              <a:t>65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3331143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呼叫 </a:t>
            </a:r>
            <a:r>
              <a:rPr lang="en-US" altLang="zh-TW" dirty="0" err="1"/>
              <a:t>trainer.train</a:t>
            </a:r>
            <a:r>
              <a:rPr lang="en-US" altLang="zh-TW" dirty="0"/>
              <a:t>()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，然後就結束了，就開始 </a:t>
            </a:r>
            <a:r>
              <a:rPr lang="en-US" altLang="zh-TW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Fine-tune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模型了。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等進度條跑完模型就 </a:t>
            </a:r>
            <a:r>
              <a:rPr lang="en-US" altLang="zh-TW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Fine-tune </a:t>
            </a:r>
            <a:r>
              <a:rPr lang="zh-TW" altLang="en-US" dirty="0"/>
              <a:t>完了，底下也會列出每一次 </a:t>
            </a:r>
            <a:r>
              <a:rPr lang="en-US" altLang="zh-TW" dirty="0"/>
              <a:t>epoch </a:t>
            </a:r>
            <a:r>
              <a:rPr lang="zh-TW" altLang="en-US" dirty="0"/>
              <a:t>計算出的正確率。</a:t>
            </a:r>
            <a:endParaRPr lang="en-US" altLang="zh-TW" dirty="0"/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範例：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4000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筆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train data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需要訓練大約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22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分鐘，正確率大約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60%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。雖然看起來不高，但如果使用更多訓練資料，正確率應該會再更高。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E72270-C1D2-489B-B40D-81527DDD33C0}" type="slidenum">
              <a:rPr lang="zh-TW" altLang="en-US" smtClean="0"/>
              <a:t>66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3250718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Fine-tune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完後，呼叫 </a:t>
            </a:r>
            <a:r>
              <a:rPr lang="en-US" altLang="zh-TW" dirty="0" err="1"/>
              <a:t>save_model</a:t>
            </a:r>
            <a:r>
              <a:rPr lang="en-US" altLang="zh-TW" dirty="0"/>
              <a:t>()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就可以下載模型到指定路徑。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E72270-C1D2-489B-B40D-81527DDD33C0}" type="slidenum">
              <a:rPr lang="zh-TW" altLang="en-US" smtClean="0"/>
              <a:t>67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91519600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使用 </a:t>
            </a:r>
            <a:r>
              <a:rPr lang="en-US" altLang="zh-TW" dirty="0" err="1"/>
              <a:t>from_pretrained</a:t>
            </a:r>
            <a:r>
              <a:rPr lang="en-US" altLang="zh-TW" dirty="0"/>
              <a:t>()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就可以載入模型來使用。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Transformers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還有一個很強大的功能，就在 </a:t>
            </a:r>
            <a:r>
              <a:rPr lang="en-US" altLang="zh-TW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Pytorch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TensorFlow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的模型可以輕易轉換。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剛才下載的是 </a:t>
            </a:r>
            <a:r>
              <a:rPr lang="en-US" altLang="zh-TW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Pytorch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的模型，但只要想要用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TensorFlow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的模型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(TF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開頭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，只要載入時加上 </a:t>
            </a:r>
            <a:r>
              <a:rPr lang="en-US" altLang="zh-TW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from_pt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=True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，就可以轉換成功了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!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E72270-C1D2-489B-B40D-81527DDD33C0}" type="slidenum">
              <a:rPr lang="zh-TW" altLang="en-US" smtClean="0"/>
              <a:t>68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26895175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如果你想把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Fine-tune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好的模型分享給大家，首先你需要下載 </a:t>
            </a:r>
            <a:r>
              <a:rPr lang="en-US" altLang="zh-TW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huggingface_hub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套件。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E72270-C1D2-489B-B40D-81527DDD33C0}" type="slidenum">
              <a:rPr lang="zh-TW" altLang="en-US" smtClean="0"/>
              <a:t>69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86587977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下一步要登入，執行後會出現如同下面的提示，要求你輸入一個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token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dirty="0"/>
              <a:t>點擊提示裡的連結，會傳到 </a:t>
            </a:r>
            <a:r>
              <a:rPr lang="en-US" altLang="zh-TW" dirty="0"/>
              <a:t>Hugging Face </a:t>
            </a:r>
            <a:r>
              <a:rPr lang="zh-TW" altLang="en-US" dirty="0"/>
              <a:t>的網站，登入你的帳號，新增一個權限是 </a:t>
            </a:r>
            <a:r>
              <a:rPr lang="en-US" altLang="zh-TW" dirty="0"/>
              <a:t>write </a:t>
            </a:r>
            <a:r>
              <a:rPr lang="zh-TW" altLang="en-US" dirty="0"/>
              <a:t>的 </a:t>
            </a:r>
            <a:r>
              <a:rPr lang="en-US" altLang="zh-TW" dirty="0"/>
              <a:t>token</a:t>
            </a:r>
            <a:r>
              <a:rPr lang="zh-TW" altLang="en-US" dirty="0"/>
              <a:t>。</a:t>
            </a:r>
            <a:endParaRPr lang="en-US" altLang="zh-TW" dirty="0"/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然後將這個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token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填入文字框內並按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login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，就能成功登入了。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E72270-C1D2-489B-B40D-81527DDD33C0}" type="slidenum">
              <a:rPr lang="zh-TW" altLang="en-US" smtClean="0"/>
              <a:t>70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98430196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再來把剛才 </a:t>
            </a:r>
            <a:r>
              <a:rPr lang="en-US" altLang="zh-TW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Pytorch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的模型、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TensorFlow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的模型和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tokenizer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通通都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push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到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Hugging Face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，參數就是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model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名稱。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E72270-C1D2-489B-B40D-81527DDD33C0}" type="slidenum">
              <a:rPr lang="zh-TW" altLang="en-US" smtClean="0"/>
              <a:t>71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326204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NLP</a:t>
            </a:r>
            <a:r>
              <a:rPr lang="zh-TW" altLang="en-US" dirty="0"/>
              <a:t> 的全名是 </a:t>
            </a:r>
            <a:r>
              <a:rPr lang="en-US" altLang="zh-TW" dirty="0"/>
              <a:t>Natural Language Processing</a:t>
            </a:r>
            <a:r>
              <a:rPr lang="zh-TW" altLang="en-US" dirty="0"/>
              <a:t>，中文就是自然語言處理 </a:t>
            </a:r>
            <a:endParaRPr lang="en-US" altLang="zh-TW" dirty="0"/>
          </a:p>
          <a:p>
            <a:r>
              <a:rPr lang="zh-TW" altLang="en-US" dirty="0"/>
              <a:t>你可以把它當作是電腦科學</a:t>
            </a:r>
            <a:r>
              <a:rPr lang="en-US" altLang="zh-TW" dirty="0"/>
              <a:t>+</a:t>
            </a:r>
            <a:r>
              <a:rPr lang="zh-TW" altLang="en-US" dirty="0"/>
              <a:t>語言學的一門學問</a:t>
            </a:r>
            <a:endParaRPr lang="en-US" altLang="zh-TW" dirty="0"/>
          </a:p>
          <a:p>
            <a:r>
              <a:rPr lang="zh-TW" altLang="en-US" dirty="0"/>
              <a:t>也是人工智慧的一個分支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E72270-C1D2-489B-B40D-81527DDD33C0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59472904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以後就可以下載自己的模型來用啦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!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名稱是 </a:t>
            </a:r>
            <a:r>
              <a:rPr lang="en-US" altLang="zh-TW" dirty="0"/>
              <a:t>&lt;user name&gt;/&lt;model name&gt;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E72270-C1D2-489B-B40D-81527DDD33C0}" type="slidenum">
              <a:rPr lang="zh-TW" altLang="en-US" smtClean="0"/>
              <a:t>72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11081675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這裡就是用我們剛才 </a:t>
            </a:r>
            <a:r>
              <a:rPr lang="en-US" altLang="zh-TW" dirty="0"/>
              <a:t>Fine-tune </a:t>
            </a:r>
            <a:r>
              <a:rPr lang="zh-TW" altLang="en-US" dirty="0"/>
              <a:t>的模型來進行情感分析，用法跟前面一模一樣。</a:t>
            </a:r>
            <a:endParaRPr lang="en-US" altLang="zh-TW" dirty="0"/>
          </a:p>
          <a:p>
            <a:r>
              <a:rPr lang="zh-TW" altLang="en-US" dirty="0"/>
              <a:t>分析結果還不錯</a:t>
            </a:r>
            <a:r>
              <a:rPr lang="en-US" altLang="zh-TW" dirty="0"/>
              <a:t>!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E72270-C1D2-489B-B40D-81527DDD33C0}" type="slidenum">
              <a:rPr lang="zh-TW" altLang="en-US" smtClean="0"/>
              <a:t>73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91139125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最後提一下網站的部分，你可以到 </a:t>
            </a:r>
            <a:r>
              <a:rPr lang="en-US" altLang="zh-TW" dirty="0"/>
              <a:t>Hugging Face </a:t>
            </a:r>
            <a:r>
              <a:rPr lang="zh-TW" altLang="en-US" dirty="0"/>
              <a:t>的網站上查看自己的模型，以我的模型為例。</a:t>
            </a:r>
            <a:endParaRPr lang="en-US" altLang="zh-TW" dirty="0"/>
          </a:p>
          <a:p>
            <a:r>
              <a:rPr lang="zh-TW" altLang="en-US" dirty="0"/>
              <a:t>你可以編輯 </a:t>
            </a:r>
            <a:r>
              <a:rPr lang="en-US" altLang="zh-TW" dirty="0"/>
              <a:t>model card (</a:t>
            </a:r>
            <a:r>
              <a:rPr lang="zh-TW" altLang="en-US" dirty="0"/>
              <a:t>類似 </a:t>
            </a:r>
            <a:r>
              <a:rPr lang="en-US" altLang="zh-TW" dirty="0"/>
              <a:t>GitHub README)</a:t>
            </a:r>
            <a:r>
              <a:rPr lang="zh-TW" altLang="en-US" dirty="0"/>
              <a:t>，寫上一些關於模型的資訊。</a:t>
            </a:r>
            <a:endParaRPr lang="en-US" altLang="zh-TW" dirty="0"/>
          </a:p>
          <a:p>
            <a:r>
              <a:rPr lang="zh-TW" altLang="en-US" dirty="0"/>
              <a:t>也可以用 </a:t>
            </a:r>
            <a:r>
              <a:rPr lang="en-US" altLang="zh-TW" dirty="0"/>
              <a:t>Hosted inference API </a:t>
            </a:r>
            <a:r>
              <a:rPr lang="zh-TW" altLang="en-US" dirty="0"/>
              <a:t>來做些簡單的測試。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E72270-C1D2-489B-B40D-81527DDD33C0}" type="slidenum">
              <a:rPr lang="zh-TW" altLang="en-US" smtClean="0"/>
              <a:t>74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88960064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最後幫大家統整一下 </a:t>
            </a:r>
            <a:r>
              <a:rPr lang="en-US" altLang="zh-TW" dirty="0"/>
              <a:t>Fine-tune</a:t>
            </a:r>
            <a:r>
              <a:rPr lang="zh-TW" altLang="en-US" dirty="0"/>
              <a:t> 模型的流程。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zh-TW" altLang="en-US" dirty="0"/>
              <a:t>決定你要做的任務類型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zh-TW" altLang="en-US" dirty="0"/>
              <a:t>符合的資料集以及資料預處理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zh-TW" altLang="en-US" dirty="0"/>
              <a:t>適合的模型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en-US" altLang="zh-TW" dirty="0"/>
              <a:t>Fine-tune</a:t>
            </a:r>
          </a:p>
          <a:p>
            <a:pPr marL="228600" indent="-228600">
              <a:buAutoNum type="arabicPeriod"/>
            </a:pPr>
            <a:r>
              <a:rPr lang="zh-TW" altLang="en-US" dirty="0"/>
              <a:t>儲存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zh-TW" altLang="en-US" dirty="0"/>
              <a:t>分享 </a:t>
            </a:r>
            <a:r>
              <a:rPr lang="en-US" altLang="zh-TW" dirty="0"/>
              <a:t>(optional)</a:t>
            </a:r>
          </a:p>
          <a:p>
            <a:pPr marL="0" indent="0">
              <a:buNone/>
            </a:pPr>
            <a:r>
              <a:rPr lang="zh-TW" altLang="en-US" dirty="0"/>
              <a:t>實作部分結束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E72270-C1D2-489B-B40D-81527DDD33C0}" type="slidenum">
              <a:rPr lang="zh-TW" altLang="en-US" smtClean="0"/>
              <a:t>75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4878374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很推薦對 </a:t>
            </a:r>
            <a:r>
              <a:rPr lang="en-US" altLang="zh-TW" dirty="0"/>
              <a:t>NLP </a:t>
            </a:r>
            <a:r>
              <a:rPr lang="zh-TW" altLang="en-US" dirty="0"/>
              <a:t>有興趣的人去看 </a:t>
            </a:r>
            <a:r>
              <a:rPr lang="en-US" altLang="zh-TW" dirty="0"/>
              <a:t>Transformers </a:t>
            </a:r>
            <a:r>
              <a:rPr lang="zh-TW" altLang="en-US" dirty="0"/>
              <a:t>的 </a:t>
            </a:r>
            <a:r>
              <a:rPr lang="en-US" altLang="zh-TW" dirty="0"/>
              <a:t>document</a:t>
            </a:r>
            <a:r>
              <a:rPr lang="zh-TW" altLang="en-US" dirty="0"/>
              <a:t>，內容非常豐富且完整。實作部分也是參考這個 </a:t>
            </a:r>
            <a:r>
              <a:rPr lang="en-US" altLang="zh-TW" dirty="0"/>
              <a:t>document </a:t>
            </a:r>
            <a:r>
              <a:rPr lang="zh-TW" altLang="en-US" dirty="0"/>
              <a:t>的哦🤗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E72270-C1D2-489B-B40D-81527DDD33C0}" type="slidenum">
              <a:rPr lang="zh-TW" altLang="en-US" smtClean="0"/>
              <a:t>76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78012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今天介紹了 </a:t>
            </a:r>
            <a:r>
              <a:rPr lang="en-US" altLang="zh-TW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NLP</a:t>
            </a:r>
            <a:r>
              <a:rPr lang="zh-TW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的簡介、實際應用、發展史和實作的部分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，但這不過是 </a:t>
            </a: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NLP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的冰山一角而已，還有很多東西沒時間講。</a:t>
            </a:r>
            <a:endParaRPr lang="en-US" altLang="zh-TW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buNone/>
            </a:pP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歡迎對 </a:t>
            </a: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NLP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有興趣的人回家自行研究，也歡迎找我一起討論，大家一起共創良好的社群環境</a:t>
            </a: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</a:rPr>
              <a:t>! 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E72270-C1D2-489B-B40D-81527DDD33C0}" type="slidenum">
              <a:rPr lang="zh-TW" altLang="en-US" smtClean="0"/>
              <a:t>77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73597057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本議程響應開源風氣，所以</a:t>
            </a:r>
            <a:r>
              <a:rPr lang="zh-TW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投影片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和</a:t>
            </a:r>
            <a:r>
              <a:rPr lang="zh-TW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範例程式碼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都公開在 </a:t>
            </a: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GitHub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上，請自由使用。</a:t>
            </a:r>
          </a:p>
          <a:p>
            <a:pPr marL="0" indent="0">
              <a:buNone/>
            </a:pP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這是我的</a:t>
            </a:r>
            <a:r>
              <a:rPr lang="zh-TW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個人網頁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，有什麼問題歡迎來聯絡我</a:t>
            </a: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</a:rPr>
              <a:t>~</a:t>
            </a:r>
          </a:p>
          <a:p>
            <a:pPr marL="0" indent="0">
              <a:buNone/>
            </a:pP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今天的分享就到這邊，謝謝大家</a:t>
            </a: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</a:rPr>
              <a:t>!</a:t>
            </a:r>
            <a:endParaRPr lang="zh-TW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E72270-C1D2-489B-B40D-81527DDD33C0}" type="slidenum">
              <a:rPr lang="zh-TW" altLang="en-US" smtClean="0"/>
              <a:t>78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09642169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13ff6688e71_3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13ff6688e71_3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b="0" dirty="0"/>
              <a:t>NLP </a:t>
            </a:r>
            <a:r>
              <a:rPr lang="zh-TW" altLang="en-US" b="0" dirty="0"/>
              <a:t>簡單用一句話形容就是</a:t>
            </a:r>
            <a:r>
              <a:rPr lang="zh-TW" altLang="en-US" sz="1200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探討如何讓電腦理解、運用</a:t>
            </a:r>
            <a:r>
              <a:rPr lang="zh-TW" altLang="en-US" sz="1200" b="0" dirty="0">
                <a:solidFill>
                  <a:srgbClr val="DD4A4A"/>
                </a:solidFill>
              </a:rPr>
              <a:t>自然語言</a:t>
            </a:r>
            <a:r>
              <a:rPr lang="zh-TW" altLang="en-US" sz="1200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。</a:t>
            </a:r>
            <a:endParaRPr lang="en-US" altLang="zh-TW" sz="1200" b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這裡就有個詞需要解釋了，什麼是自然語言</a:t>
            </a:r>
            <a:r>
              <a:rPr lang="en-US" altLang="zh-TW" sz="1200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?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E72270-C1D2-489B-B40D-81527DDD33C0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89000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</a:rPr>
              <a:t>Q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：什麼是</a:t>
            </a:r>
            <a:r>
              <a:rPr lang="zh-TW" altLang="en-US" b="1" dirty="0">
                <a:solidFill>
                  <a:srgbClr val="DD4A4A"/>
                </a:solidFill>
              </a:rPr>
              <a:t>自然語言</a:t>
            </a: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</a:rPr>
              <a:t>? </a:t>
            </a:r>
          </a:p>
          <a:p>
            <a:pPr marL="0" indent="0">
              <a:buNone/>
            </a:pP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：人類為了溝通所創造的語言，通常具有特定的文法。形式可以是</a:t>
            </a:r>
            <a:r>
              <a:rPr lang="zh-TW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文字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、</a:t>
            </a:r>
            <a:r>
              <a:rPr lang="zh-TW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語音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、</a:t>
            </a:r>
            <a:r>
              <a:rPr lang="zh-TW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符號</a:t>
            </a: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…</a:t>
            </a:r>
            <a:endParaRPr lang="zh-TW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E72270-C1D2-489B-B40D-81527DDD33C0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303463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B315A2F-975F-5C7A-8EE1-2AD2B6E0F4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2B88698D-377B-4506-E22A-8FACC89BCF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4F590AD-17E3-CCAE-97FC-4A7D5C67535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86563D4-E45D-4439-B65D-58B5C0FAA099}" type="datetime1">
              <a:rPr lang="zh-TW" altLang="en-US" smtClean="0"/>
              <a:t>2022/9/3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F8A3FDB-A891-8092-E37F-C5BA86708E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zh-TW"/>
              <a:t>40 </a:t>
            </a:r>
            <a:r>
              <a:rPr lang="zh-TW" altLang="en-US"/>
              <a:t>分鐘簡單聊聊 </a:t>
            </a:r>
            <a:r>
              <a:rPr lang="en-US" altLang="zh-TW"/>
              <a:t>NLP</a:t>
            </a:r>
            <a:endParaRPr lang="zh-TW" alt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AAE4269-16BC-3C22-40CB-804AD81DC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B03C8B8-2647-404C-9782-7C96FEF53EA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16512608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0FBAEE8-A3F9-376C-9469-D6685100E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FF870845-9B8C-8DB9-5565-FFB143CEB7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36170EF-1BCB-637F-50FF-E2E46ADE69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2BAD32E-5EC8-46F9-82C8-59B2EDBA0608}" type="datetime1">
              <a:rPr lang="zh-TW" altLang="en-US" smtClean="0"/>
              <a:t>2022/9/3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7A4A340-58E9-4B28-6415-B0EDA59A92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zh-TW"/>
              <a:t>40 </a:t>
            </a:r>
            <a:r>
              <a:rPr lang="zh-TW" altLang="en-US"/>
              <a:t>分鐘簡單聊聊 </a:t>
            </a:r>
            <a:r>
              <a:rPr lang="en-US" altLang="zh-TW"/>
              <a:t>NLP</a:t>
            </a:r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D7037F2-BE3D-DDE3-FD8D-5BCF702F6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B03C8B8-2647-404C-9782-7C96FEF53EA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28269635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5EB7BFB3-EA4A-4EA5-B7DF-A5696B40DC0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C5450B28-9483-A5E9-8565-2B3D9E18DD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B95438C-F743-7554-3F41-548A37384CB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A0DFEC5-21D7-42EB-8747-A95DF3B418DF}" type="datetime1">
              <a:rPr lang="zh-TW" altLang="en-US" smtClean="0"/>
              <a:t>2022/9/3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CAD947E-AA1F-905D-B02B-1DBA227156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zh-TW"/>
              <a:t>40 </a:t>
            </a:r>
            <a:r>
              <a:rPr lang="zh-TW" altLang="en-US"/>
              <a:t>分鐘簡單聊聊 </a:t>
            </a:r>
            <a:r>
              <a:rPr lang="en-US" altLang="zh-TW"/>
              <a:t>NLP</a:t>
            </a:r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AFBBA66-3E23-B3F3-BEA5-AA6FB3D95F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B03C8B8-2647-404C-9782-7C96FEF53EA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87966593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F556003-0A5E-D330-5E89-B652B82E01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C917407-BD25-F751-FD60-206C7227BD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4E665E4-9BE5-CE6D-91B1-C5C8333B4FE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fld id="{A88CE9F9-EEA3-484F-B410-62F3F9168FDA}" type="datetime1">
              <a:rPr lang="zh-TW" altLang="en-US" smtClean="0"/>
              <a:t>2022/9/3</a:t>
            </a:fld>
            <a:endParaRPr lang="zh-TW" altLang="en-US" dirty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B4A6F10-72C9-16FC-28F4-66BE5AD4BA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zh-TW"/>
              <a:t>40 </a:t>
            </a:r>
            <a:r>
              <a:rPr lang="zh-TW" altLang="en-US"/>
              <a:t>分鐘簡單聊聊 </a:t>
            </a:r>
            <a:r>
              <a:rPr lang="en-US" altLang="zh-TW"/>
              <a:t>NLP</a:t>
            </a:r>
            <a:endParaRPr lang="zh-TW" alt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CE0338A-8C5E-7715-830A-2DC9B47B8D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fld id="{8B03C8B8-2647-404C-9782-7C96FEF53EA9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58864969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06175C2-A719-9AF1-0B41-043204A843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1B444C8-822E-DBE1-05A1-D4959C3BF7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49FD432-F4D6-D874-5D5B-D7EF68DC75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90EC1FB-1D41-4361-9FFF-7156AB672B63}" type="datetime1">
              <a:rPr lang="zh-TW" altLang="en-US" smtClean="0"/>
              <a:t>2022/9/3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DA74DC7-B7C8-9BCC-9FD7-D73C8FCD2F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zh-TW"/>
              <a:t>40 </a:t>
            </a:r>
            <a:r>
              <a:rPr lang="zh-TW" altLang="en-US"/>
              <a:t>分鐘簡單聊聊 </a:t>
            </a:r>
            <a:r>
              <a:rPr lang="en-US" altLang="zh-TW"/>
              <a:t>NLP</a:t>
            </a:r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1666EE4-8294-D292-F7D4-51AB0DD247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B03C8B8-2647-404C-9782-7C96FEF53EA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59472079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8F708B8-4901-4B6A-B861-E44AE8D8FC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F402C64-C4E0-5B21-F804-82C87B6FA5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F2E5C295-69B0-9AED-8A5A-BB58D7DF78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3E3E6417-5156-9A37-3CE6-C38E5FFF9A4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F01B01C-C1DE-46F8-89B4-C3168EBF5DED}" type="datetime1">
              <a:rPr lang="zh-TW" altLang="en-US" smtClean="0"/>
              <a:t>2022/9/3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10D16163-D09C-6907-8D5D-4A866F0878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zh-TW"/>
              <a:t>40 </a:t>
            </a:r>
            <a:r>
              <a:rPr lang="zh-TW" altLang="en-US"/>
              <a:t>分鐘簡單聊聊 </a:t>
            </a:r>
            <a:r>
              <a:rPr lang="en-US" altLang="zh-TW"/>
              <a:t>NLP</a:t>
            </a:r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9E19B812-D526-DDEE-32F6-220D9CFCCA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B03C8B8-2647-404C-9782-7C96FEF53EA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48132387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7FFF33A-DC3E-0739-ADC3-469D67E3B0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5ED761D-76D1-8583-4A3C-A1656999ED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A92659FF-DDC5-B7A6-0397-54290656EA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0A2F5FA8-6269-8F51-B3E1-FDA54D3FA75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57774D3D-953B-D4BC-B8D2-AEE2A37C8CD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EFBD1900-7E58-1D87-EADD-5D4CA6E8AA0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C6A29F3-53A8-4F40-B629-33DCF47F5D5C}" type="datetime1">
              <a:rPr lang="zh-TW" altLang="en-US" smtClean="0"/>
              <a:t>2022/9/3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8A312E71-6C56-A12F-2916-11E1D492B4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zh-TW"/>
              <a:t>40 </a:t>
            </a:r>
            <a:r>
              <a:rPr lang="zh-TW" altLang="en-US"/>
              <a:t>分鐘簡單聊聊 </a:t>
            </a:r>
            <a:r>
              <a:rPr lang="en-US" altLang="zh-TW"/>
              <a:t>NLP</a:t>
            </a:r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4E8A8A77-C5C7-DECF-A6BC-5B87E5AAEA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B03C8B8-2647-404C-9782-7C96FEF53EA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19039247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DE3FDC1-8CE5-E21B-280F-7D0E530D5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C256D100-936B-A478-C1B0-02F7AA3BB41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DB3D3E7-C3E8-47D8-846F-1AAD68B743B9}" type="datetime1">
              <a:rPr lang="zh-TW" altLang="en-US" smtClean="0"/>
              <a:t>2022/9/3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0B611EC0-A344-B393-64CF-E461F47AF2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zh-TW"/>
              <a:t>40 </a:t>
            </a:r>
            <a:r>
              <a:rPr lang="zh-TW" altLang="en-US"/>
              <a:t>分鐘簡單聊聊 </a:t>
            </a:r>
            <a:r>
              <a:rPr lang="en-US" altLang="zh-TW"/>
              <a:t>NLP</a:t>
            </a:r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07B853A-7FDD-4355-FFB9-781596A962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B03C8B8-2647-404C-9782-7C96FEF53EA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4451209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278B3C54-2B85-A999-BB8F-8524A505685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23F5AD4-9E8F-4DDF-92AA-46EACEA8A7DA}" type="datetime1">
              <a:rPr lang="zh-TW" altLang="en-US" smtClean="0"/>
              <a:t>2022/9/3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740671A2-DB26-C4D1-AB77-395740808A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zh-TW"/>
              <a:t>40 </a:t>
            </a:r>
            <a:r>
              <a:rPr lang="zh-TW" altLang="en-US"/>
              <a:t>分鐘簡單聊聊 </a:t>
            </a:r>
            <a:r>
              <a:rPr lang="en-US" altLang="zh-TW"/>
              <a:t>NLP</a:t>
            </a:r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B8216BA-9213-D787-E1F3-B8A9C3A8E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B03C8B8-2647-404C-9782-7C96FEF53EA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39891256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4A9F9AE-3B4D-79E3-69AE-7DA5FBC3E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744EA54-721A-DCEB-E61A-1E1A38FDEF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F400F0E9-9EF3-26A5-35CF-6B8578DD0F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200ED61-462C-74B6-0918-7EE53AA20A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CA8FD5D-2EBC-4211-B865-A2F180D42156}" type="datetime1">
              <a:rPr lang="zh-TW" altLang="en-US" smtClean="0"/>
              <a:t>2022/9/3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32144673-D7ED-58A0-167C-40496E3D7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zh-TW"/>
              <a:t>40 </a:t>
            </a:r>
            <a:r>
              <a:rPr lang="zh-TW" altLang="en-US"/>
              <a:t>分鐘簡單聊聊 </a:t>
            </a:r>
            <a:r>
              <a:rPr lang="en-US" altLang="zh-TW"/>
              <a:t>NLP</a:t>
            </a:r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BE0A10DF-A35B-E6A6-8EF3-7317E8583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B03C8B8-2647-404C-9782-7C96FEF53EA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33138431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7A39F81-BAEA-9EFC-68AA-75FDA39A9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2F952937-364E-CB05-07D6-1607CED275F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18D77CD8-9826-243B-5400-55C269B7A8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AA20AA71-3B79-CF1F-7431-38BA3BC524C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BDFF8E4-08C0-4CFE-80EE-D26D47B21DBC}" type="datetime1">
              <a:rPr lang="zh-TW" altLang="en-US" smtClean="0"/>
              <a:t>2022/9/3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F3556D4E-932F-0B13-C44E-52FCFD11F6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zh-TW"/>
              <a:t>40 </a:t>
            </a:r>
            <a:r>
              <a:rPr lang="zh-TW" altLang="en-US"/>
              <a:t>分鐘簡單聊聊 </a:t>
            </a:r>
            <a:r>
              <a:rPr lang="en-US" altLang="zh-TW"/>
              <a:t>NLP</a:t>
            </a:r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59636A67-4BF6-DDFA-E911-A07623AB76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B03C8B8-2647-404C-9782-7C96FEF53EA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66884390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64CC7AF0-B7ED-68FB-075B-E50538FB7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7" name="文字版面配置區 6">
            <a:extLst>
              <a:ext uri="{FF2B5EF4-FFF2-40B4-BE49-F238E27FC236}">
                <a16:creationId xmlns:a16="http://schemas.microsoft.com/office/drawing/2014/main" id="{BC8B1255-B621-DDD3-5F57-901B40B622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35956610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>
    <p:fade/>
  </p:transition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zh.wikipedia.org/zh-tw/Transformer%E6%A8%A1%E5%9E%8B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uggingface/transformers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drive/1HZPCudxtn88x9k7JsNsXhQzeGAK_gmEO?usp=sharing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itcon.org/2022/agenda/d351a7" TargetMode="External"/><Relationship Id="rId5" Type="http://schemas.openxmlformats.org/officeDocument/2006/relationships/image" Target="../media/image6.png"/><Relationship Id="rId4" Type="http://schemas.openxmlformats.org/officeDocument/2006/relationships/hyperlink" Target="https://drive.google.com/file/d/154-aHtDqWuWb_OukcDpWxpeunVOfBRif/view?usp=sharing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huggingface.co/models" TargetMode="Externa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huggingface.co/IDEA-CCNL/Erlangshen-Roberta-110M-Sentiment" TargetMode="Externa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huggingface.co/datasets" TargetMode="Externa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huggingface.co/datasets/yelp_review_full" TargetMode="External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huggingface.co/bert-base-cased" TargetMode="External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hyperlink" Target="https://huggingface.co/docs/transformers/index" TargetMode="External"/><Relationship Id="rId3" Type="http://schemas.openxmlformats.org/officeDocument/2006/relationships/hyperlink" Target="https://aiacademy.tw/what-is-nlp-natural-language-processing/" TargetMode="External"/><Relationship Id="rId7" Type="http://schemas.openxmlformats.org/officeDocument/2006/relationships/hyperlink" Target="https://www.youtube.com/watch?v=UYPa347-DdE" TargetMode="External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leemeng.tw/attack_on_bert_transfer_learning_in_nlp.html" TargetMode="External"/><Relationship Id="rId5" Type="http://schemas.openxmlformats.org/officeDocument/2006/relationships/hyperlink" Target="https://leemeng.tw/shortest-path-to-the-nlp-world-a-gentle-guide-of-natural-language-processing-and-deep-learning-for-everyone.html" TargetMode="External"/><Relationship Id="rId4" Type="http://schemas.openxmlformats.org/officeDocument/2006/relationships/hyperlink" Target="https://zh.oosga.com/pillars/nlp/" TargetMode="Externa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AndyChiangSH/SITCON-2022" TargetMode="External"/><Relationship Id="rId5" Type="http://schemas.openxmlformats.org/officeDocument/2006/relationships/image" Target="../media/image81.png"/><Relationship Id="rId4" Type="http://schemas.openxmlformats.org/officeDocument/2006/relationships/hyperlink" Target="https://andychiangsh.github.io/AndyChiangSH/" TargetMode="Externa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sv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app.sli.do/event/hUS2yFytpaBtGFT6fSSTsF" TargetMode="External"/><Relationship Id="rId4" Type="http://schemas.openxmlformats.org/officeDocument/2006/relationships/image" Target="../media/image8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sv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78CD9A1-A217-837B-12B1-068B8EB111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04925" y="2943225"/>
            <a:ext cx="6480792" cy="1200149"/>
          </a:xfrm>
        </p:spPr>
        <p:txBody>
          <a:bodyPr>
            <a:normAutofit/>
          </a:bodyPr>
          <a:lstStyle/>
          <a:p>
            <a:pPr algn="l"/>
            <a:r>
              <a:rPr lang="en-US" altLang="zh-TW" sz="4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40 </a:t>
            </a:r>
            <a:r>
              <a:rPr lang="zh-TW" altLang="en-US" sz="4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分鐘簡單聊聊 </a:t>
            </a:r>
            <a:r>
              <a:rPr lang="en-US" altLang="zh-TW" sz="4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NLP</a:t>
            </a:r>
            <a:endParaRPr lang="zh-TW" altLang="en-US" sz="4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589509A9-931C-7B1E-4F9A-6302EEA279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04924" y="4424362"/>
            <a:ext cx="6315075" cy="614363"/>
          </a:xfrm>
        </p:spPr>
        <p:txBody>
          <a:bodyPr>
            <a:normAutofit/>
          </a:bodyPr>
          <a:lstStyle/>
          <a:p>
            <a:pPr algn="l"/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講者：</a:t>
            </a: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Andy Chiang</a:t>
            </a:r>
            <a:endParaRPr lang="zh-TW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1115519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FF81ACA-896C-44E2-A923-DB47FF405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What? NLP </a:t>
            </a:r>
            <a:r>
              <a:rPr lang="zh-TW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簡介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2485558-CFEA-45B5-A217-BC23E3857B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</a:rPr>
              <a:t>Q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：什麼是</a:t>
            </a:r>
            <a:r>
              <a:rPr lang="zh-TW" altLang="en-US" b="1" dirty="0">
                <a:solidFill>
                  <a:srgbClr val="DD4A4A"/>
                </a:solidFill>
              </a:rPr>
              <a:t>自然語言</a:t>
            </a: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</a:rPr>
              <a:t>? </a:t>
            </a:r>
          </a:p>
          <a:p>
            <a:pPr marL="0" indent="0">
              <a:buNone/>
            </a:pP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：人類為了溝通所創造的語言，形式可以是</a:t>
            </a:r>
            <a:r>
              <a:rPr lang="zh-TW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文字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、</a:t>
            </a:r>
            <a:r>
              <a:rPr lang="zh-TW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語音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、</a:t>
            </a:r>
            <a:r>
              <a:rPr lang="zh-TW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符號</a:t>
            </a: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…</a:t>
            </a:r>
            <a:endParaRPr lang="zh-TW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026" name="Picture 2" descr="Benefits of Natural Language Processing for the Supply Chain | Blume Global">
            <a:extLst>
              <a:ext uri="{FF2B5EF4-FFF2-40B4-BE49-F238E27FC236}">
                <a16:creationId xmlns:a16="http://schemas.microsoft.com/office/drawing/2014/main" id="{9ABDCD70-D7E0-4EC6-9BEA-E485448646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199" y="3504948"/>
            <a:ext cx="3326871" cy="2218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一頁阿拉伯】「只要文字活著，文明就還活著」──古埃及的象形文字｜換日線阿拉伯｜換日線">
            <a:extLst>
              <a:ext uri="{FF2B5EF4-FFF2-40B4-BE49-F238E27FC236}">
                <a16:creationId xmlns:a16="http://schemas.microsoft.com/office/drawing/2014/main" id="{B96DCC21-BB20-4107-BFBC-928039E78E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20494"/>
          <a:stretch/>
        </p:blipFill>
        <p:spPr bwMode="auto">
          <a:xfrm>
            <a:off x="8397012" y="3504947"/>
            <a:ext cx="2956788" cy="2218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OK Google 語音功能快將支援離線使用！ - 香港unwire.hk">
            <a:extLst>
              <a:ext uri="{FF2B5EF4-FFF2-40B4-BE49-F238E27FC236}">
                <a16:creationId xmlns:a16="http://schemas.microsoft.com/office/drawing/2014/main" id="{EFE825D0-688C-4F84-81B8-3D14F6ADA7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5423" y="3504947"/>
            <a:ext cx="3491235" cy="2218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590C8AD4-63CD-4E6A-AC48-196AE107E0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40 </a:t>
            </a:r>
            <a:r>
              <a:rPr lang="zh-TW" altLang="en-US"/>
              <a:t>分鐘簡單聊聊 </a:t>
            </a:r>
            <a:r>
              <a:rPr lang="en-US" altLang="zh-TW"/>
              <a:t>NLP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1012274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1A6CD58-2A41-4291-AFE5-78D3E01FB4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TW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What? NLP </a:t>
            </a:r>
            <a:r>
              <a:rPr lang="zh-TW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簡介</a:t>
            </a:r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EFAB6E63-9CD0-425A-89D8-DAA37A8B2DFA}"/>
              </a:ext>
            </a:extLst>
          </p:cNvPr>
          <p:cNvSpPr/>
          <p:nvPr/>
        </p:nvSpPr>
        <p:spPr>
          <a:xfrm>
            <a:off x="2427882" y="3330486"/>
            <a:ext cx="2227168" cy="979842"/>
          </a:xfrm>
          <a:prstGeom prst="roundRect">
            <a:avLst/>
          </a:prstGeom>
          <a:noFill/>
          <a:ln w="38100">
            <a:solidFill>
              <a:srgbClr val="82D3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人類語言</a:t>
            </a:r>
            <a:endParaRPr lang="zh-TW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頁尾版面配置區 6">
            <a:extLst>
              <a:ext uri="{FF2B5EF4-FFF2-40B4-BE49-F238E27FC236}">
                <a16:creationId xmlns:a16="http://schemas.microsoft.com/office/drawing/2014/main" id="{1CAA9025-153F-43D3-A4C5-4637A91A5D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40 </a:t>
            </a:r>
            <a:r>
              <a:rPr lang="zh-TW" altLang="en-US"/>
              <a:t>分鐘簡單聊聊 </a:t>
            </a:r>
            <a:r>
              <a:rPr lang="en-US" altLang="zh-TW"/>
              <a:t>NLP</a:t>
            </a:r>
            <a:endParaRPr lang="zh-TW" altLang="en-US"/>
          </a:p>
        </p:txBody>
      </p:sp>
      <p:sp>
        <p:nvSpPr>
          <p:cNvPr id="11" name="矩形: 圓角 9">
            <a:extLst>
              <a:ext uri="{FF2B5EF4-FFF2-40B4-BE49-F238E27FC236}">
                <a16:creationId xmlns:a16="http://schemas.microsoft.com/office/drawing/2014/main" id="{EFAB6E63-9CD0-425A-89D8-DAA37A8B2DFA}"/>
              </a:ext>
            </a:extLst>
          </p:cNvPr>
          <p:cNvSpPr/>
          <p:nvPr/>
        </p:nvSpPr>
        <p:spPr>
          <a:xfrm>
            <a:off x="7362290" y="3330486"/>
            <a:ext cx="2227168" cy="979842"/>
          </a:xfrm>
          <a:prstGeom prst="roundRect">
            <a:avLst/>
          </a:prstGeom>
          <a:noFill/>
          <a:ln w="38100">
            <a:solidFill>
              <a:srgbClr val="82D3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數值資料</a:t>
            </a:r>
            <a:endParaRPr lang="zh-TW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6" name="群組 5"/>
          <p:cNvGrpSpPr/>
          <p:nvPr/>
        </p:nvGrpSpPr>
        <p:grpSpPr>
          <a:xfrm>
            <a:off x="3619928" y="1968941"/>
            <a:ext cx="4952143" cy="1257143"/>
            <a:chOff x="3619928" y="1968941"/>
            <a:chExt cx="4952143" cy="1257143"/>
          </a:xfrm>
        </p:grpSpPr>
        <p:sp>
          <p:nvSpPr>
            <p:cNvPr id="3" name="弧形箭號 (下彎) 2"/>
            <p:cNvSpPr/>
            <p:nvPr/>
          </p:nvSpPr>
          <p:spPr>
            <a:xfrm>
              <a:off x="3619928" y="2568538"/>
              <a:ext cx="4952143" cy="657546"/>
            </a:xfrm>
            <a:prstGeom prst="curvedDownArrow">
              <a:avLst/>
            </a:prstGeom>
            <a:solidFill>
              <a:srgbClr val="82D3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4157808" y="1968941"/>
              <a:ext cx="3876382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TW" altLang="en-US" sz="32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自然語言理解 </a:t>
              </a:r>
              <a:r>
                <a:rPr lang="en-US" altLang="zh-TW" sz="32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(NLU)</a:t>
              </a:r>
              <a:endParaRPr lang="zh-TW" altLang="en-US" sz="3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8" name="群組 7"/>
          <p:cNvGrpSpPr/>
          <p:nvPr/>
        </p:nvGrpSpPr>
        <p:grpSpPr>
          <a:xfrm>
            <a:off x="3523731" y="4414730"/>
            <a:ext cx="4952143" cy="1305064"/>
            <a:chOff x="3523731" y="4414730"/>
            <a:chExt cx="4952143" cy="1305064"/>
          </a:xfrm>
        </p:grpSpPr>
        <p:sp>
          <p:nvSpPr>
            <p:cNvPr id="17" name="弧形箭號 (下彎) 16"/>
            <p:cNvSpPr/>
            <p:nvPr/>
          </p:nvSpPr>
          <p:spPr>
            <a:xfrm rot="10800000">
              <a:off x="3523731" y="4414730"/>
              <a:ext cx="4952143" cy="657546"/>
            </a:xfrm>
            <a:prstGeom prst="curvedDownArrow">
              <a:avLst/>
            </a:prstGeom>
            <a:solidFill>
              <a:srgbClr val="82D3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4157808" y="5135019"/>
              <a:ext cx="3898824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TW" altLang="en-US" sz="32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自然語言生成 </a:t>
              </a:r>
              <a:r>
                <a:rPr lang="en-US" altLang="zh-TW" sz="32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(NLG)</a:t>
              </a:r>
              <a:endParaRPr lang="zh-TW" altLang="en-US" sz="3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pic>
        <p:nvPicPr>
          <p:cNvPr id="14" name="圖形 13" descr="機器人">
            <a:extLst>
              <a:ext uri="{FF2B5EF4-FFF2-40B4-BE49-F238E27FC236}">
                <a16:creationId xmlns:a16="http://schemas.microsoft.com/office/drawing/2014/main" id="{17DAAD47-A67B-41DC-96DB-598017655083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47283" y="3324783"/>
            <a:ext cx="985545" cy="985545"/>
          </a:xfrm>
          <a:prstGeom prst="rect">
            <a:avLst/>
          </a:prstGeom>
        </p:spPr>
      </p:pic>
      <p:pic>
        <p:nvPicPr>
          <p:cNvPr id="16" name="圖形 15" descr="男人">
            <a:extLst>
              <a:ext uri="{FF2B5EF4-FFF2-40B4-BE49-F238E27FC236}">
                <a16:creationId xmlns:a16="http://schemas.microsoft.com/office/drawing/2014/main" id="{8C118CF3-07E9-4F26-8302-5B3B1A66F084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74095" y="3325891"/>
            <a:ext cx="985545" cy="985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48480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9D70A7E1-8FCC-492F-B949-1538805EEDBE}"/>
              </a:ext>
            </a:extLst>
          </p:cNvPr>
          <p:cNvGrpSpPr/>
          <p:nvPr/>
        </p:nvGrpSpPr>
        <p:grpSpPr>
          <a:xfrm>
            <a:off x="3595699" y="1898711"/>
            <a:ext cx="5000601" cy="3060578"/>
            <a:chOff x="3595700" y="1812434"/>
            <a:chExt cx="5000601" cy="3060578"/>
          </a:xfrm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F10CF991-4792-45F1-AAB4-180ECAC12D7C}"/>
                </a:ext>
              </a:extLst>
            </p:cNvPr>
            <p:cNvSpPr/>
            <p:nvPr/>
          </p:nvSpPr>
          <p:spPr>
            <a:xfrm>
              <a:off x="3595700" y="2934020"/>
              <a:ext cx="5000601" cy="193899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6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Why?</a:t>
              </a:r>
            </a:p>
            <a:p>
              <a:pPr algn="ctr"/>
              <a:r>
                <a:rPr lang="en-US" altLang="zh-TW" sz="6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NLP </a:t>
              </a:r>
              <a:r>
                <a:rPr lang="zh-TW" altLang="en-US" sz="6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實際應用</a:t>
              </a:r>
              <a:endParaRPr lang="en-US" altLang="zh-TW" sz="60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" name="矩形: 圓角 4">
              <a:extLst>
                <a:ext uri="{FF2B5EF4-FFF2-40B4-BE49-F238E27FC236}">
                  <a16:creationId xmlns:a16="http://schemas.microsoft.com/office/drawing/2014/main" id="{899F5601-4C28-4574-8A3E-4801A7855C66}"/>
                </a:ext>
              </a:extLst>
            </p:cNvPr>
            <p:cNvSpPr/>
            <p:nvPr/>
          </p:nvSpPr>
          <p:spPr>
            <a:xfrm>
              <a:off x="5702793" y="1812434"/>
              <a:ext cx="786414" cy="78641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3600" dirty="0">
                  <a:solidFill>
                    <a:srgbClr val="82D357"/>
                  </a:solidFill>
                </a:rPr>
                <a:t>2</a:t>
              </a:r>
              <a:endParaRPr lang="zh-TW" altLang="en-US" sz="3600" dirty="0">
                <a:solidFill>
                  <a:srgbClr val="82D357"/>
                </a:solidFill>
              </a:endParaRPr>
            </a:p>
          </p:txBody>
        </p:sp>
      </p:grp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D9F4D24F-F067-4B9A-B07D-0713DF81EE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40 </a:t>
            </a:r>
            <a:r>
              <a:rPr lang="zh-TW" altLang="en-US"/>
              <a:t>分鐘簡單聊聊 </a:t>
            </a:r>
            <a:r>
              <a:rPr lang="en-US" altLang="zh-TW"/>
              <a:t>NLP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18300874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9F44922-7B15-4061-B5F9-C4F1ABF3B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Why? NLP </a:t>
            </a:r>
            <a:r>
              <a:rPr lang="zh-TW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實際應用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A18AF42-2872-4588-86F7-DFADCFF700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b="1" dirty="0">
                <a:solidFill>
                  <a:srgbClr val="DD4A4A"/>
                </a:solidFill>
              </a:rPr>
              <a:t>Email </a:t>
            </a:r>
            <a:r>
              <a:rPr lang="zh-TW" altLang="en-US" b="1" dirty="0">
                <a:solidFill>
                  <a:srgbClr val="DD4A4A"/>
                </a:solidFill>
              </a:rPr>
              <a:t>篩選器</a:t>
            </a:r>
            <a:endParaRPr lang="en-US" altLang="zh-TW" b="1" dirty="0">
              <a:solidFill>
                <a:srgbClr val="DD4A4A"/>
              </a:solidFill>
            </a:endParaRPr>
          </a:p>
          <a:p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過濾</a:t>
            </a:r>
            <a:r>
              <a:rPr lang="zh-TW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垃圾郵件</a:t>
            </a:r>
            <a:endParaRPr lang="en-US" altLang="zh-TW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Gmail 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信件分類</a:t>
            </a:r>
            <a:endParaRPr lang="en-US" altLang="zh-TW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id="{B684848C-811F-49B8-B2FB-7BC284E02998}"/>
              </a:ext>
            </a:extLst>
          </p:cNvPr>
          <p:cNvGrpSpPr/>
          <p:nvPr/>
        </p:nvGrpSpPr>
        <p:grpSpPr>
          <a:xfrm>
            <a:off x="1074598" y="3651800"/>
            <a:ext cx="10042804" cy="1837933"/>
            <a:chOff x="628650" y="4066710"/>
            <a:chExt cx="7886700" cy="1380815"/>
          </a:xfrm>
        </p:grpSpPr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4500D5B0-9EFA-4854-B68A-903D43F2FC8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8650" y="4066710"/>
              <a:ext cx="7886700" cy="1380815"/>
            </a:xfrm>
            <a:prstGeom prst="rect">
              <a:avLst/>
            </a:prstGeom>
          </p:spPr>
        </p:pic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E61E73BC-21EB-42E1-9514-45D792728606}"/>
                </a:ext>
              </a:extLst>
            </p:cNvPr>
            <p:cNvSpPr/>
            <p:nvPr/>
          </p:nvSpPr>
          <p:spPr>
            <a:xfrm>
              <a:off x="2663300" y="4953740"/>
              <a:ext cx="5770485" cy="41725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TW" altLang="en-US" sz="1350"/>
            </a:p>
          </p:txBody>
        </p:sp>
      </p:grpSp>
      <p:sp>
        <p:nvSpPr>
          <p:cNvPr id="11" name="頁尾版面配置區 10">
            <a:extLst>
              <a:ext uri="{FF2B5EF4-FFF2-40B4-BE49-F238E27FC236}">
                <a16:creationId xmlns:a16="http://schemas.microsoft.com/office/drawing/2014/main" id="{E610FFF0-DFBC-4924-A6FF-C648A940A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40 </a:t>
            </a:r>
            <a:r>
              <a:rPr lang="zh-TW" altLang="en-US"/>
              <a:t>分鐘簡單聊聊 </a:t>
            </a:r>
            <a:r>
              <a:rPr lang="en-US" altLang="zh-TW"/>
              <a:t>NLP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65243176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730EF99-A41E-4293-A70D-66184F487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Why? NLP </a:t>
            </a:r>
            <a:r>
              <a:rPr lang="zh-TW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實際應用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C743816-0197-438B-AB9C-0C8317C78A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b="1" dirty="0">
                <a:solidFill>
                  <a:srgbClr val="DD4A4A"/>
                </a:solidFill>
              </a:rPr>
              <a:t>情感分析</a:t>
            </a:r>
            <a:endParaRPr lang="en-US" altLang="zh-TW" b="1" dirty="0">
              <a:solidFill>
                <a:srgbClr val="DD4A4A"/>
              </a:solidFill>
            </a:endParaRPr>
          </a:p>
          <a:p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蒐集客戶對該產品的相關留言或貼文</a:t>
            </a:r>
            <a:endParaRPr lang="en-US" altLang="zh-TW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分析出</a:t>
            </a:r>
            <a:r>
              <a:rPr lang="zh-TW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正面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或</a:t>
            </a:r>
            <a:r>
              <a:rPr lang="zh-TW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負面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的比例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61807E74-EAB8-4D06-BCF9-B140DF269A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9445" y="3490645"/>
            <a:ext cx="4493109" cy="2528078"/>
          </a:xfrm>
          <a:prstGeom prst="rect">
            <a:avLst/>
          </a:prstGeom>
        </p:spPr>
      </p:pic>
      <p:sp>
        <p:nvSpPr>
          <p:cNvPr id="9" name="頁尾版面配置區 8">
            <a:extLst>
              <a:ext uri="{FF2B5EF4-FFF2-40B4-BE49-F238E27FC236}">
                <a16:creationId xmlns:a16="http://schemas.microsoft.com/office/drawing/2014/main" id="{A7151948-3C80-44E8-8F54-867CD3F4E6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40 </a:t>
            </a:r>
            <a:r>
              <a:rPr lang="zh-TW" altLang="en-US"/>
              <a:t>分鐘簡單聊聊 </a:t>
            </a:r>
            <a:r>
              <a:rPr lang="en-US" altLang="zh-TW"/>
              <a:t>NLP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78026314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8C7426E-E095-4006-B65C-650361ACE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Why? NLP </a:t>
            </a:r>
            <a:r>
              <a:rPr lang="zh-TW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實際應用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7265D3F-959B-4EA1-9612-A338505EFD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b="1" dirty="0">
                <a:solidFill>
                  <a:srgbClr val="DD4A4A"/>
                </a:solidFill>
              </a:rPr>
              <a:t>智能助理</a:t>
            </a:r>
            <a:endParaRPr lang="en-US" altLang="zh-TW" b="1" dirty="0">
              <a:solidFill>
                <a:srgbClr val="DD4A4A"/>
              </a:solidFill>
            </a:endParaRPr>
          </a:p>
          <a:p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處理生活瑣事</a:t>
            </a:r>
            <a:endParaRPr lang="en-US" altLang="zh-TW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聊天、講笑話</a:t>
            </a: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</a:rPr>
              <a:t>~</a:t>
            </a:r>
            <a:endParaRPr lang="zh-TW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8F877012-4325-4DD7-B54E-CCD63653534F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1852" y="3766718"/>
            <a:ext cx="1872792" cy="1872792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BB61F092-87A9-47F7-90F7-881EE3BEC7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7626" y="3767807"/>
            <a:ext cx="1872792" cy="1872792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DFA50FCA-8ABB-4EF9-9B71-C80B58989D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400" y="3766718"/>
            <a:ext cx="1873881" cy="1873881"/>
          </a:xfrm>
          <a:prstGeom prst="rect">
            <a:avLst/>
          </a:prstGeom>
        </p:spPr>
      </p:pic>
      <p:sp>
        <p:nvSpPr>
          <p:cNvPr id="10" name="頁尾版面配置區 9">
            <a:extLst>
              <a:ext uri="{FF2B5EF4-FFF2-40B4-BE49-F238E27FC236}">
                <a16:creationId xmlns:a16="http://schemas.microsoft.com/office/drawing/2014/main" id="{746AD3A9-C255-4EE0-A9A6-EABF2D9769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40 </a:t>
            </a:r>
            <a:r>
              <a:rPr lang="zh-TW" altLang="en-US"/>
              <a:t>分鐘簡單聊聊 </a:t>
            </a:r>
            <a:r>
              <a:rPr lang="en-US" altLang="zh-TW"/>
              <a:t>NLP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1733931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群組 10">
            <a:extLst>
              <a:ext uri="{FF2B5EF4-FFF2-40B4-BE49-F238E27FC236}">
                <a16:creationId xmlns:a16="http://schemas.microsoft.com/office/drawing/2014/main" id="{3D5391F3-3F97-472B-8196-3766EEBF099E}"/>
              </a:ext>
            </a:extLst>
          </p:cNvPr>
          <p:cNvGrpSpPr/>
          <p:nvPr/>
        </p:nvGrpSpPr>
        <p:grpSpPr>
          <a:xfrm>
            <a:off x="3980421" y="1928990"/>
            <a:ext cx="4231158" cy="3068591"/>
            <a:chOff x="3980421" y="1928990"/>
            <a:chExt cx="4231158" cy="3068591"/>
          </a:xfrm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F10CF991-4792-45F1-AAB4-180ECAC12D7C}"/>
                </a:ext>
              </a:extLst>
            </p:cNvPr>
            <p:cNvSpPr/>
            <p:nvPr/>
          </p:nvSpPr>
          <p:spPr>
            <a:xfrm>
              <a:off x="3980421" y="3058589"/>
              <a:ext cx="4231158" cy="193899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6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When?</a:t>
              </a:r>
            </a:p>
            <a:p>
              <a:pPr algn="ctr"/>
              <a:r>
                <a:rPr lang="en-US" altLang="zh-TW" sz="6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NLP </a:t>
              </a:r>
              <a:r>
                <a:rPr lang="zh-TW" altLang="en-US" sz="6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發展史</a:t>
              </a:r>
              <a:endParaRPr lang="en-US" altLang="zh-TW" sz="60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0" name="矩形: 圓角 9">
              <a:extLst>
                <a:ext uri="{FF2B5EF4-FFF2-40B4-BE49-F238E27FC236}">
                  <a16:creationId xmlns:a16="http://schemas.microsoft.com/office/drawing/2014/main" id="{608EEA14-5125-4BE6-B893-99B6373B82A4}"/>
                </a:ext>
              </a:extLst>
            </p:cNvPr>
            <p:cNvSpPr/>
            <p:nvPr/>
          </p:nvSpPr>
          <p:spPr>
            <a:xfrm>
              <a:off x="5702792" y="1928990"/>
              <a:ext cx="786414" cy="786414"/>
            </a:xfrm>
            <a:prstGeom prst="roundRect">
              <a:avLst/>
            </a:prstGeom>
            <a:solidFill>
              <a:srgbClr val="82D3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3600" dirty="0">
                  <a:solidFill>
                    <a:schemeClr val="bg1"/>
                  </a:solidFill>
                </a:rPr>
                <a:t>3</a:t>
              </a:r>
              <a:endParaRPr lang="zh-TW" altLang="en-US" sz="3600" dirty="0">
                <a:solidFill>
                  <a:schemeClr val="bg1"/>
                </a:solidFill>
              </a:endParaRPr>
            </a:p>
          </p:txBody>
        </p:sp>
      </p:grp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151E6495-190F-42CF-9130-D1A4313862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40 </a:t>
            </a:r>
            <a:r>
              <a:rPr lang="zh-TW" altLang="en-US"/>
              <a:t>分鐘簡單聊聊 </a:t>
            </a:r>
            <a:r>
              <a:rPr lang="en-US" altLang="zh-TW"/>
              <a:t>NLP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93664554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3E7BE92-A8E1-48A3-9F26-FBCB34A02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When? NLP </a:t>
            </a:r>
            <a:r>
              <a:rPr lang="zh-TW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發展史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6FF1368-3BED-4DD1-82B7-331082F37B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693310" cy="4351338"/>
          </a:xfrm>
        </p:spPr>
        <p:txBody>
          <a:bodyPr/>
          <a:lstStyle/>
          <a:p>
            <a:pPr marL="0" indent="0">
              <a:buNone/>
            </a:pPr>
            <a:r>
              <a:rPr lang="zh-TW" altLang="en-US" b="1" dirty="0">
                <a:solidFill>
                  <a:srgbClr val="DD4A4A"/>
                </a:solidFill>
              </a:rPr>
              <a:t>人工規則</a:t>
            </a:r>
            <a:endParaRPr lang="en-US" altLang="zh-TW" b="1" dirty="0">
              <a:solidFill>
                <a:srgbClr val="DD4A4A"/>
              </a:solidFill>
            </a:endParaRPr>
          </a:p>
          <a:p>
            <a:pPr marL="0" indent="0">
              <a:buNone/>
            </a:pP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在 </a:t>
            </a:r>
            <a:r>
              <a:rPr lang="en-US" altLang="zh-TW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1950</a:t>
            </a: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年代，當時只能透過</a:t>
            </a:r>
            <a:r>
              <a:rPr lang="zh-TW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語言學分析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語言的規則後，再寫成</a:t>
            </a:r>
            <a:r>
              <a:rPr lang="zh-TW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電腦程式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。</a:t>
            </a:r>
            <a:endParaRPr lang="en-US" altLang="zh-TW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84B47CEF-AEB0-48DC-BB16-49BF4BB81C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40 </a:t>
            </a:r>
            <a:r>
              <a:rPr lang="zh-TW" altLang="en-US"/>
              <a:t>分鐘簡單聊聊 </a:t>
            </a:r>
            <a:r>
              <a:rPr lang="en-US" altLang="zh-TW"/>
              <a:t>NLP</a:t>
            </a:r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1744395C-3883-4D65-9361-FDEA45E088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4465" y="1825624"/>
            <a:ext cx="3487993" cy="4022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907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44E4EF4-9157-45C5-A753-82389BF96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When? NLP </a:t>
            </a:r>
            <a:r>
              <a:rPr lang="zh-TW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發展史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1D0BC27-3683-4F5F-813C-8DEBCACC9E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直到 </a:t>
            </a:r>
            <a:r>
              <a:rPr lang="en-US" altLang="zh-TW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1980 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年代，</a:t>
            </a: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NLP 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開始代入</a:t>
            </a:r>
            <a:r>
              <a:rPr lang="zh-TW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機器學習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的概念。</a:t>
            </a:r>
            <a:endParaRPr lang="en-US" altLang="zh-TW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227F95DF-5E7D-424E-A7FD-5FCF9DFD13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40 </a:t>
            </a:r>
            <a:r>
              <a:rPr lang="zh-TW" altLang="en-US"/>
              <a:t>分鐘簡單聊聊 </a:t>
            </a:r>
            <a:r>
              <a:rPr lang="en-US" altLang="zh-TW"/>
              <a:t>NLP</a:t>
            </a:r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2AF485B-0C81-48EE-BE69-92B0699E7C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6386" y="2595717"/>
            <a:ext cx="3659227" cy="3464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696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09071DB-4EE6-4E9A-9016-CC9BDF1A5F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When? NLP </a:t>
            </a:r>
            <a:r>
              <a:rPr lang="zh-TW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發展史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BBB7140-ADD4-4C12-B416-8A807C2BFA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6747"/>
            <a:ext cx="10515600" cy="665116"/>
          </a:xfrm>
        </p:spPr>
        <p:txBody>
          <a:bodyPr/>
          <a:lstStyle/>
          <a:p>
            <a:pPr marL="0" indent="0">
              <a:buNone/>
            </a:pPr>
            <a:r>
              <a:rPr lang="en-US" altLang="zh-TW" b="1" dirty="0">
                <a:solidFill>
                  <a:srgbClr val="DD4A4A"/>
                </a:solidFill>
              </a:rPr>
              <a:t>Word2Vec</a:t>
            </a:r>
            <a:r>
              <a:rPr lang="en-US" altLang="zh-TW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的輸入是</a:t>
            </a:r>
            <a:r>
              <a:rPr lang="zh-TW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單字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，輸出就是代表此</a:t>
            </a:r>
            <a:r>
              <a:rPr lang="zh-TW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單字的向量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。</a:t>
            </a:r>
            <a:endParaRPr lang="en-US" altLang="zh-TW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頁尾版面配置區 9">
            <a:extLst>
              <a:ext uri="{FF2B5EF4-FFF2-40B4-BE49-F238E27FC236}">
                <a16:creationId xmlns:a16="http://schemas.microsoft.com/office/drawing/2014/main" id="{56182E45-E8D8-479C-A39E-C81845CBA8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40 </a:t>
            </a:r>
            <a:r>
              <a:rPr lang="zh-TW" altLang="en-US"/>
              <a:t>分鐘簡單聊聊 </a:t>
            </a:r>
            <a:r>
              <a:rPr lang="en-US" altLang="zh-TW"/>
              <a:t>NLP</a:t>
            </a:r>
            <a:endParaRPr lang="zh-TW" altLang="en-US"/>
          </a:p>
        </p:txBody>
      </p:sp>
      <p:pic>
        <p:nvPicPr>
          <p:cNvPr id="2050" name="Picture 2" descr="Word Embedding 編碼矩陣. 技術與方法| by Leyan Bin Veon | NLP-ML筆記| Medium">
            <a:extLst>
              <a:ext uri="{FF2B5EF4-FFF2-40B4-BE49-F238E27FC236}">
                <a16:creationId xmlns:a16="http://schemas.microsoft.com/office/drawing/2014/main" id="{BB2B909B-A63F-43D8-9009-596EC2D1DE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9406" y="2872492"/>
            <a:ext cx="7433187" cy="2601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5950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D1A8E22-7307-5277-7506-A024CB3F0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自我介紹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CEEAE50-123B-5F82-C5FC-544633A694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418033" cy="4351338"/>
          </a:xfrm>
        </p:spPr>
        <p:txBody>
          <a:bodyPr/>
          <a:lstStyle/>
          <a:p>
            <a:r>
              <a:rPr lang="en-US" altLang="zh-TW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Andy Chiang</a:t>
            </a:r>
            <a:r>
              <a:rPr lang="zh-TW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（江尚軒）</a:t>
            </a:r>
            <a:endParaRPr lang="en-US" altLang="zh-TW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中興大學資工系 大三升大四</a:t>
            </a:r>
            <a:endParaRPr lang="en-US" altLang="zh-TW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中興大學 </a:t>
            </a: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NLP 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實驗室 研究助理</a:t>
            </a:r>
            <a:endParaRPr lang="en-US" altLang="zh-TW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工研院 資料服務與智慧決策部 實習生</a:t>
            </a:r>
            <a:endParaRPr lang="en-US" altLang="zh-TW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主要研究領域：網頁前後端、機器學習和自然語言處理</a:t>
            </a:r>
          </a:p>
          <a:p>
            <a:endParaRPr lang="zh-TW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22850A3-4B9D-492A-8FC6-DF1FC0F19FC2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6447" y="1825625"/>
            <a:ext cx="2387353" cy="2386187"/>
          </a:xfrm>
          <a:prstGeom prst="ellipse">
            <a:avLst/>
          </a:prstGeom>
          <a:ln w="76200" cap="rnd">
            <a:solidFill>
              <a:srgbClr val="82D357"/>
            </a:solidFill>
          </a:ln>
          <a:effectLst/>
        </p:spPr>
      </p:pic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B8C5CD85-1AE8-45C9-B42B-077A6D871D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40 </a:t>
            </a:r>
            <a:r>
              <a:rPr lang="zh-TW" altLang="en-US"/>
              <a:t>分鐘簡單聊聊 </a:t>
            </a:r>
            <a:r>
              <a:rPr lang="en-US" altLang="zh-TW"/>
              <a:t>NLP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27980210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5C96B33-EAE5-4B24-BF4A-CB857E978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When? NLP </a:t>
            </a:r>
            <a:r>
              <a:rPr lang="zh-TW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發展史</a:t>
            </a:r>
          </a:p>
        </p:txBody>
      </p:sp>
      <p:grpSp>
        <p:nvGrpSpPr>
          <p:cNvPr id="30" name="群組 29">
            <a:extLst>
              <a:ext uri="{FF2B5EF4-FFF2-40B4-BE49-F238E27FC236}">
                <a16:creationId xmlns:a16="http://schemas.microsoft.com/office/drawing/2014/main" id="{720B4F2D-FF70-4588-8B89-C88694E6A48D}"/>
              </a:ext>
            </a:extLst>
          </p:cNvPr>
          <p:cNvGrpSpPr/>
          <p:nvPr/>
        </p:nvGrpSpPr>
        <p:grpSpPr>
          <a:xfrm>
            <a:off x="6988761" y="3171274"/>
            <a:ext cx="2894970" cy="1848285"/>
            <a:chOff x="2606522" y="4019856"/>
            <a:chExt cx="2894970" cy="1848285"/>
          </a:xfrm>
        </p:grpSpPr>
        <p:cxnSp>
          <p:nvCxnSpPr>
            <p:cNvPr id="17" name="直線單箭頭接點 16">
              <a:extLst>
                <a:ext uri="{FF2B5EF4-FFF2-40B4-BE49-F238E27FC236}">
                  <a16:creationId xmlns:a16="http://schemas.microsoft.com/office/drawing/2014/main" id="{2EBE9A2C-27A4-4542-929E-588D6D8B8E7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06522" y="4405961"/>
              <a:ext cx="2444872" cy="1462180"/>
            </a:xfrm>
            <a:prstGeom prst="straightConnector1">
              <a:avLst/>
            </a:prstGeom>
            <a:ln w="38100">
              <a:solidFill>
                <a:srgbClr val="DD4A4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文字方塊 26">
              <a:extLst>
                <a:ext uri="{FF2B5EF4-FFF2-40B4-BE49-F238E27FC236}">
                  <a16:creationId xmlns:a16="http://schemas.microsoft.com/office/drawing/2014/main" id="{18F0A1CE-C7BE-46F0-95AB-304665575D65}"/>
                </a:ext>
              </a:extLst>
            </p:cNvPr>
            <p:cNvSpPr txBox="1"/>
            <p:nvPr/>
          </p:nvSpPr>
          <p:spPr>
            <a:xfrm>
              <a:off x="4855161" y="4019856"/>
              <a:ext cx="646331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zh-TW" altLang="en-US" b="1" dirty="0">
                  <a:solidFill>
                    <a:srgbClr val="DD4A4A"/>
                  </a:solidFill>
                </a:rPr>
                <a:t>火車</a:t>
              </a:r>
            </a:p>
          </p:txBody>
        </p:sp>
      </p:grpSp>
      <p:grpSp>
        <p:nvGrpSpPr>
          <p:cNvPr id="31" name="群組 30">
            <a:extLst>
              <a:ext uri="{FF2B5EF4-FFF2-40B4-BE49-F238E27FC236}">
                <a16:creationId xmlns:a16="http://schemas.microsoft.com/office/drawing/2014/main" id="{9B8AD7EE-68C3-4FC8-8624-C5E0813C7F33}"/>
              </a:ext>
            </a:extLst>
          </p:cNvPr>
          <p:cNvGrpSpPr/>
          <p:nvPr/>
        </p:nvGrpSpPr>
        <p:grpSpPr>
          <a:xfrm>
            <a:off x="6988761" y="3437648"/>
            <a:ext cx="3508528" cy="1581910"/>
            <a:chOff x="2606522" y="4286231"/>
            <a:chExt cx="3508528" cy="1581910"/>
          </a:xfrm>
        </p:grpSpPr>
        <p:cxnSp>
          <p:nvCxnSpPr>
            <p:cNvPr id="19" name="直線單箭頭接點 18">
              <a:extLst>
                <a:ext uri="{FF2B5EF4-FFF2-40B4-BE49-F238E27FC236}">
                  <a16:creationId xmlns:a16="http://schemas.microsoft.com/office/drawing/2014/main" id="{3C6874F0-BB1E-4B93-8CBB-55618391389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06522" y="4527612"/>
              <a:ext cx="2853245" cy="1340529"/>
            </a:xfrm>
            <a:prstGeom prst="straightConnector1">
              <a:avLst/>
            </a:prstGeom>
            <a:ln w="38100">
              <a:solidFill>
                <a:srgbClr val="DD4A4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文字方塊 27">
              <a:extLst>
                <a:ext uri="{FF2B5EF4-FFF2-40B4-BE49-F238E27FC236}">
                  <a16:creationId xmlns:a16="http://schemas.microsoft.com/office/drawing/2014/main" id="{EF677C3F-77B3-4E8D-8760-5E34947141AA}"/>
                </a:ext>
              </a:extLst>
            </p:cNvPr>
            <p:cNvSpPr txBox="1"/>
            <p:nvPr/>
          </p:nvSpPr>
          <p:spPr>
            <a:xfrm>
              <a:off x="5468719" y="4286231"/>
              <a:ext cx="646331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zh-TW" altLang="en-US" b="1" dirty="0">
                  <a:solidFill>
                    <a:srgbClr val="DD4A4A"/>
                  </a:solidFill>
                </a:rPr>
                <a:t>飛機</a:t>
              </a:r>
            </a:p>
          </p:txBody>
        </p:sp>
      </p:grpSp>
      <p:grpSp>
        <p:nvGrpSpPr>
          <p:cNvPr id="32" name="群組 31">
            <a:extLst>
              <a:ext uri="{FF2B5EF4-FFF2-40B4-BE49-F238E27FC236}">
                <a16:creationId xmlns:a16="http://schemas.microsoft.com/office/drawing/2014/main" id="{F1F928AC-BDAC-4DA0-87C9-48BAFAE4A10B}"/>
              </a:ext>
            </a:extLst>
          </p:cNvPr>
          <p:cNvGrpSpPr/>
          <p:nvPr/>
        </p:nvGrpSpPr>
        <p:grpSpPr>
          <a:xfrm>
            <a:off x="6988762" y="3291748"/>
            <a:ext cx="899271" cy="1727808"/>
            <a:chOff x="2606522" y="4140331"/>
            <a:chExt cx="899271" cy="1727808"/>
          </a:xfrm>
        </p:grpSpPr>
        <p:cxnSp>
          <p:nvCxnSpPr>
            <p:cNvPr id="26" name="直線單箭頭接點 25">
              <a:extLst>
                <a:ext uri="{FF2B5EF4-FFF2-40B4-BE49-F238E27FC236}">
                  <a16:creationId xmlns:a16="http://schemas.microsoft.com/office/drawing/2014/main" id="{F732D9F5-A6A3-46C2-A745-51E84EE74B6F}"/>
                </a:ext>
              </a:extLst>
            </p:cNvPr>
            <p:cNvCxnSpPr/>
            <p:nvPr/>
          </p:nvCxnSpPr>
          <p:spPr>
            <a:xfrm flipV="1">
              <a:off x="2606522" y="4527612"/>
              <a:ext cx="422428" cy="1340527"/>
            </a:xfrm>
            <a:prstGeom prst="straightConnector1">
              <a:avLst/>
            </a:prstGeom>
            <a:ln w="38100">
              <a:solidFill>
                <a:srgbClr val="DD744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文字方塊 28">
              <a:extLst>
                <a:ext uri="{FF2B5EF4-FFF2-40B4-BE49-F238E27FC236}">
                  <a16:creationId xmlns:a16="http://schemas.microsoft.com/office/drawing/2014/main" id="{1BB34174-CAB8-4E26-BCEC-1DD61DDB360B}"/>
                </a:ext>
              </a:extLst>
            </p:cNvPr>
            <p:cNvSpPr txBox="1"/>
            <p:nvPr/>
          </p:nvSpPr>
          <p:spPr>
            <a:xfrm>
              <a:off x="2859462" y="4140331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b="1" dirty="0">
                  <a:solidFill>
                    <a:srgbClr val="DD744A"/>
                  </a:solidFill>
                </a:rPr>
                <a:t>貓咪</a:t>
              </a:r>
            </a:p>
          </p:txBody>
        </p:sp>
      </p:grpSp>
      <p:grpSp>
        <p:nvGrpSpPr>
          <p:cNvPr id="6" name="群組 5">
            <a:extLst>
              <a:ext uri="{FF2B5EF4-FFF2-40B4-BE49-F238E27FC236}">
                <a16:creationId xmlns:a16="http://schemas.microsoft.com/office/drawing/2014/main" id="{84D1A1DB-F5F7-412D-B0B3-0F009563C5B9}"/>
              </a:ext>
            </a:extLst>
          </p:cNvPr>
          <p:cNvGrpSpPr/>
          <p:nvPr/>
        </p:nvGrpSpPr>
        <p:grpSpPr>
          <a:xfrm>
            <a:off x="6791973" y="2498300"/>
            <a:ext cx="4128116" cy="2735803"/>
            <a:chOff x="6791973" y="2655617"/>
            <a:chExt cx="4128116" cy="2735803"/>
          </a:xfrm>
        </p:grpSpPr>
        <p:cxnSp>
          <p:nvCxnSpPr>
            <p:cNvPr id="7" name="直線單箭頭接點 6">
              <a:extLst>
                <a:ext uri="{FF2B5EF4-FFF2-40B4-BE49-F238E27FC236}">
                  <a16:creationId xmlns:a16="http://schemas.microsoft.com/office/drawing/2014/main" id="{012EFB92-7DE8-4A13-AF72-CD56B577FB93}"/>
                </a:ext>
              </a:extLst>
            </p:cNvPr>
            <p:cNvCxnSpPr>
              <a:cxnSpLocks/>
            </p:cNvCxnSpPr>
            <p:nvPr/>
          </p:nvCxnSpPr>
          <p:spPr>
            <a:xfrm>
              <a:off x="6791973" y="5176874"/>
              <a:ext cx="4128116" cy="0"/>
            </a:xfrm>
            <a:prstGeom prst="straightConnector1">
              <a:avLst/>
            </a:prstGeom>
            <a:ln w="571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線單箭頭接點 7">
              <a:extLst>
                <a:ext uri="{FF2B5EF4-FFF2-40B4-BE49-F238E27FC236}">
                  <a16:creationId xmlns:a16="http://schemas.microsoft.com/office/drawing/2014/main" id="{B2227B88-335E-43F8-9BC4-FA7235E4D8A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88761" y="2655617"/>
              <a:ext cx="0" cy="2735803"/>
            </a:xfrm>
            <a:prstGeom prst="straightConnector1">
              <a:avLst/>
            </a:prstGeom>
            <a:ln w="571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頁尾版面配置區 9">
            <a:extLst>
              <a:ext uri="{FF2B5EF4-FFF2-40B4-BE49-F238E27FC236}">
                <a16:creationId xmlns:a16="http://schemas.microsoft.com/office/drawing/2014/main" id="{C6CC410F-4DBF-4817-8A70-B8B5BD4134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40 </a:t>
            </a:r>
            <a:r>
              <a:rPr lang="zh-TW" altLang="en-US"/>
              <a:t>分鐘簡單聊聊 </a:t>
            </a:r>
            <a:r>
              <a:rPr lang="en-US" altLang="zh-TW"/>
              <a:t>NLP</a:t>
            </a:r>
            <a:endParaRPr lang="zh-TW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04908039-3ED3-43C5-B9BC-44C04F00E5ED}"/>
              </a:ext>
            </a:extLst>
          </p:cNvPr>
          <p:cNvSpPr/>
          <p:nvPr/>
        </p:nvSpPr>
        <p:spPr>
          <a:xfrm>
            <a:off x="1111676" y="2999360"/>
            <a:ext cx="428835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我明天要搭</a:t>
            </a:r>
            <a:r>
              <a:rPr lang="zh-TW" altLang="en-US" sz="3200" b="1" dirty="0">
                <a:solidFill>
                  <a:srgbClr val="DD4A4A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火車</a:t>
            </a:r>
            <a:r>
              <a:rPr lang="zh-TW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去台北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B7DC2321-1841-4F99-BAE7-2DAC4A772509}"/>
              </a:ext>
            </a:extLst>
          </p:cNvPr>
          <p:cNvSpPr/>
          <p:nvPr/>
        </p:nvSpPr>
        <p:spPr>
          <a:xfrm>
            <a:off x="1111676" y="3763522"/>
            <a:ext cx="428835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我明天要搭</a:t>
            </a:r>
            <a:r>
              <a:rPr lang="zh-TW" altLang="en-US" sz="3200" b="1" dirty="0">
                <a:solidFill>
                  <a:srgbClr val="DD4A4A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飛機</a:t>
            </a:r>
            <a:r>
              <a:rPr lang="zh-TW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去台北</a:t>
            </a:r>
          </a:p>
        </p:txBody>
      </p:sp>
    </p:spTree>
    <p:extLst>
      <p:ext uri="{BB962C8B-B14F-4D97-AF65-F5344CB8AC3E}">
        <p14:creationId xmlns:p14="http://schemas.microsoft.com/office/powerpoint/2010/main" val="2382814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1B32496-1F81-4F6A-A0F6-FA7C105983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When? NLP </a:t>
            </a:r>
            <a:r>
              <a:rPr lang="zh-TW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發展史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F230B9B-A153-4BAF-BBBE-30A78BE9D0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35658"/>
            <a:ext cx="10515599" cy="206279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Word2Vec 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的缺點：</a:t>
            </a:r>
            <a:endParaRPr lang="en-US" altLang="zh-TW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無法處理</a:t>
            </a:r>
            <a:r>
              <a:rPr lang="zh-TW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一字多義</a:t>
            </a:r>
          </a:p>
          <a:p>
            <a:pPr marL="514350" indent="-514350">
              <a:buFont typeface="+mj-lt"/>
              <a:buAutoNum type="arabicPeriod"/>
            </a:pP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不考慮詞的</a:t>
            </a:r>
            <a:r>
              <a:rPr lang="zh-TW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先後順序</a:t>
            </a:r>
            <a:endParaRPr lang="en-US" altLang="zh-TW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49B1C3F-8103-4041-9B1C-B8D0649D47F7}"/>
              </a:ext>
            </a:extLst>
          </p:cNvPr>
          <p:cNvSpPr/>
          <p:nvPr/>
        </p:nvSpPr>
        <p:spPr>
          <a:xfrm>
            <a:off x="4669964" y="3897717"/>
            <a:ext cx="285206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zh-TW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我</a:t>
            </a:r>
            <a:r>
              <a:rPr lang="zh-TW" altLang="en-US" sz="3200" b="1" dirty="0">
                <a:solidFill>
                  <a:srgbClr val="DD4A4A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借</a:t>
            </a:r>
            <a:r>
              <a:rPr lang="zh-TW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小明</a:t>
            </a:r>
            <a:r>
              <a:rPr lang="en-US" altLang="zh-TW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100</a:t>
            </a:r>
            <a:r>
              <a:rPr lang="zh-TW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元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8E32847-081F-45A5-894F-33DFC4E4B0A9}"/>
              </a:ext>
            </a:extLst>
          </p:cNvPr>
          <p:cNvSpPr/>
          <p:nvPr/>
        </p:nvSpPr>
        <p:spPr>
          <a:xfrm>
            <a:off x="4669963" y="4735013"/>
            <a:ext cx="285206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zh-TW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小明</a:t>
            </a:r>
            <a:r>
              <a:rPr lang="zh-TW" altLang="en-US" sz="3200" b="1" dirty="0">
                <a:solidFill>
                  <a:srgbClr val="DD4A4A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借</a:t>
            </a:r>
            <a:r>
              <a:rPr lang="zh-TW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我</a:t>
            </a:r>
            <a:r>
              <a:rPr lang="en-US" altLang="zh-TW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100</a:t>
            </a:r>
            <a:r>
              <a:rPr lang="zh-TW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元</a:t>
            </a:r>
          </a:p>
        </p:txBody>
      </p:sp>
      <p:sp>
        <p:nvSpPr>
          <p:cNvPr id="11" name="頁尾版面配置區 10">
            <a:extLst>
              <a:ext uri="{FF2B5EF4-FFF2-40B4-BE49-F238E27FC236}">
                <a16:creationId xmlns:a16="http://schemas.microsoft.com/office/drawing/2014/main" id="{A9A58B0D-F254-4B3C-92C8-388213061B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40 </a:t>
            </a:r>
            <a:r>
              <a:rPr lang="zh-TW" altLang="en-US"/>
              <a:t>分鐘簡單聊聊 </a:t>
            </a:r>
            <a:r>
              <a:rPr lang="en-US" altLang="zh-TW"/>
              <a:t>NLP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41157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8BA9451-A9FC-472B-BCE0-B81AF30F9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When? NLP </a:t>
            </a:r>
            <a:r>
              <a:rPr lang="zh-TW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發展史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55CD85D-96BB-47FB-A025-92F9CB6064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52612"/>
            <a:ext cx="10515600" cy="625117"/>
          </a:xfrm>
        </p:spPr>
        <p:txBody>
          <a:bodyPr/>
          <a:lstStyle/>
          <a:p>
            <a:pPr marL="0" indent="0">
              <a:buNone/>
            </a:pPr>
            <a:r>
              <a:rPr lang="en-US" altLang="zh-TW" b="1" dirty="0">
                <a:solidFill>
                  <a:srgbClr val="DD4A4A"/>
                </a:solidFill>
              </a:rPr>
              <a:t>RNN</a:t>
            </a:r>
            <a:r>
              <a:rPr lang="en-US" altLang="zh-TW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就像我們閱讀，是</a:t>
            </a:r>
            <a:r>
              <a:rPr lang="zh-TW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從左開始一個一個字讀過來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。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8D375EC6-B3C4-4B33-81D6-DF7996FC8D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694" y="2753033"/>
            <a:ext cx="5418611" cy="2926051"/>
          </a:xfrm>
          <a:prstGeom prst="rect">
            <a:avLst/>
          </a:prstGeom>
        </p:spPr>
      </p:pic>
      <p:sp>
        <p:nvSpPr>
          <p:cNvPr id="9" name="頁尾版面配置區 8">
            <a:extLst>
              <a:ext uri="{FF2B5EF4-FFF2-40B4-BE49-F238E27FC236}">
                <a16:creationId xmlns:a16="http://schemas.microsoft.com/office/drawing/2014/main" id="{866AFBCB-4C75-465B-A6DF-87AC9A5236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40 </a:t>
            </a:r>
            <a:r>
              <a:rPr lang="zh-TW" altLang="en-US"/>
              <a:t>分鐘簡單聊聊 </a:t>
            </a:r>
            <a:r>
              <a:rPr lang="en-US" altLang="zh-TW"/>
              <a:t>NLP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65068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3BACA3F-D0D2-4C75-B4ED-CE5C019206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When? NLP </a:t>
            </a:r>
            <a:r>
              <a:rPr lang="zh-TW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發展史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00674EF-6CB3-4A2D-8F96-A361B3C273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1512379"/>
          </a:xfrm>
        </p:spPr>
        <p:txBody>
          <a:bodyPr/>
          <a:lstStyle/>
          <a:p>
            <a:pPr marL="0" indent="0">
              <a:buNone/>
            </a:pPr>
            <a:r>
              <a:rPr lang="zh-TW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自從 </a:t>
            </a:r>
            <a:r>
              <a:rPr lang="en-US" altLang="zh-TW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2018 </a:t>
            </a:r>
            <a:r>
              <a:rPr lang="zh-TW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年 </a:t>
            </a:r>
            <a:r>
              <a:rPr lang="en-US" altLang="zh-TW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Google </a:t>
            </a:r>
            <a:r>
              <a:rPr lang="zh-TW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提出 </a:t>
            </a:r>
            <a:r>
              <a:rPr lang="en-US" altLang="zh-TW" b="1" dirty="0">
                <a:solidFill>
                  <a:srgbClr val="DD4A4A"/>
                </a:solidFill>
              </a:rPr>
              <a:t>BERT </a:t>
            </a:r>
            <a:r>
              <a:rPr lang="zh-TW" altLang="en-US" b="1" dirty="0">
                <a:solidFill>
                  <a:srgbClr val="DD4A4A"/>
                </a:solidFill>
              </a:rPr>
              <a:t>語言預訓練模型</a:t>
            </a:r>
            <a:r>
              <a:rPr lang="zh-TW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後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，對 </a:t>
            </a: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NLP 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帶來革命性的突破。</a:t>
            </a:r>
            <a:endParaRPr lang="en-US" altLang="zh-TW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098" name="Picture 2" descr="Day 1】誰是BERT？如何BERT？BERT的基礎介紹- iT 邦幫忙::一起幫忙解決難題，拯救IT 人的一天">
            <a:extLst>
              <a:ext uri="{FF2B5EF4-FFF2-40B4-BE49-F238E27FC236}">
                <a16:creationId xmlns:a16="http://schemas.microsoft.com/office/drawing/2014/main" id="{9B137B51-9A89-4086-BCCD-004E5C937E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9538" y="3016251"/>
            <a:ext cx="4732924" cy="2607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AFDD6071-6909-4553-8B51-6533357CA6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40 </a:t>
            </a:r>
            <a:r>
              <a:rPr lang="zh-TW" altLang="en-US"/>
              <a:t>分鐘簡單聊聊 </a:t>
            </a:r>
            <a:r>
              <a:rPr lang="en-US" altLang="zh-TW"/>
              <a:t>NLP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54963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174C3F6-BB29-43D2-8FD7-C7E433D4A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When? NLP </a:t>
            </a:r>
            <a:r>
              <a:rPr lang="zh-TW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發展史</a:t>
            </a:r>
            <a:endParaRPr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CBBFBF9C-9133-49DF-9EFC-97E1764BBE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1127" y="1690688"/>
            <a:ext cx="5849746" cy="4351338"/>
          </a:xfrm>
        </p:spPr>
      </p:pic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8EFC3EDD-F922-4204-A82B-BA55FBA916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40 </a:t>
            </a:r>
            <a:r>
              <a:rPr lang="zh-TW" altLang="en-US"/>
              <a:t>分鐘簡單聊聊 </a:t>
            </a:r>
            <a:r>
              <a:rPr lang="en-US" altLang="zh-TW"/>
              <a:t>NLP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69897028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552683D-35B7-4607-9359-17B8F0801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When? NLP </a:t>
            </a:r>
            <a:r>
              <a:rPr lang="zh-TW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發展史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AD6D8ED-44E8-4C37-B65D-6DDB0D4441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270523" cy="4351338"/>
          </a:xfrm>
        </p:spPr>
        <p:txBody>
          <a:bodyPr/>
          <a:lstStyle/>
          <a:p>
            <a:pPr marL="0" indent="0">
              <a:buNone/>
            </a:pPr>
            <a:r>
              <a:rPr lang="en-US" altLang="zh-TW" b="1" dirty="0">
                <a:solidFill>
                  <a:srgbClr val="DD4A4A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Transformer</a:t>
            </a:r>
            <a:endParaRPr lang="en-US" altLang="zh-TW" b="1" dirty="0">
              <a:solidFill>
                <a:srgbClr val="DD4A4A"/>
              </a:solidFill>
            </a:endParaRPr>
          </a:p>
          <a:p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Self-attention</a:t>
            </a:r>
          </a:p>
          <a:p>
            <a:r>
              <a:rPr lang="en-US" altLang="zh-TW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Encoder</a:t>
            </a: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&amp; Decoder</a:t>
            </a:r>
            <a:endParaRPr lang="zh-TW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9359B3D5-AF68-4BF5-A1F6-318D2E4A3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40 </a:t>
            </a:r>
            <a:r>
              <a:rPr lang="zh-TW" altLang="en-US"/>
              <a:t>分鐘簡單聊聊 </a:t>
            </a:r>
            <a:r>
              <a:rPr lang="en-US" altLang="zh-TW"/>
              <a:t>NLP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09DE880-F5E5-4C72-B94E-7CAB23AEBD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3187" y="735672"/>
            <a:ext cx="3920613" cy="5441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570973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3ED5B41-6769-44D4-A5FD-A3746318E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When? NLP </a:t>
            </a:r>
            <a:r>
              <a:rPr lang="zh-TW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發展史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09677E9-ED71-4469-95F0-E42FB9B1A3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530727"/>
          </a:xfrm>
        </p:spPr>
        <p:txBody>
          <a:bodyPr>
            <a:normAutofit/>
          </a:bodyPr>
          <a:lstStyle/>
          <a:p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大量的</a:t>
            </a:r>
            <a:r>
              <a:rPr lang="zh-TW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語料庫</a:t>
            </a:r>
            <a:endParaRPr lang="en-US" altLang="zh-TW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透過</a:t>
            </a:r>
            <a:r>
              <a:rPr lang="zh-TW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非監督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的方式來 </a:t>
            </a:r>
            <a:r>
              <a:rPr lang="en-US" altLang="zh-TW" b="1" dirty="0">
                <a:solidFill>
                  <a:srgbClr val="DD4A4A"/>
                </a:solidFill>
              </a:rPr>
              <a:t>pre-train</a:t>
            </a:r>
            <a:endParaRPr lang="en-US" altLang="zh-TW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對特定的下游任務作 </a:t>
            </a:r>
            <a:r>
              <a:rPr lang="en-US" altLang="zh-TW" b="1" dirty="0">
                <a:solidFill>
                  <a:srgbClr val="DD4A4A"/>
                </a:solidFill>
              </a:rPr>
              <a:t>fine-tune</a:t>
            </a:r>
            <a:endParaRPr lang="en-US" altLang="zh-TW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頁尾版面配置區 10">
            <a:extLst>
              <a:ext uri="{FF2B5EF4-FFF2-40B4-BE49-F238E27FC236}">
                <a16:creationId xmlns:a16="http://schemas.microsoft.com/office/drawing/2014/main" id="{1EFDBE87-F661-4294-BD04-A978ED716D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40 </a:t>
            </a:r>
            <a:r>
              <a:rPr lang="zh-TW" altLang="en-US"/>
              <a:t>分鐘簡單聊聊 </a:t>
            </a:r>
            <a:r>
              <a:rPr lang="en-US" altLang="zh-TW"/>
              <a:t>NLP</a:t>
            </a:r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839CB44C-D774-447B-80D4-19A6C1F04C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8058" y="3429000"/>
            <a:ext cx="6395884" cy="2644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043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683478A-C0E2-4860-B278-89A4E950E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When? NLP </a:t>
            </a:r>
            <a:r>
              <a:rPr lang="zh-TW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發展史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39453AF-B6B2-445E-BFC2-0D6BC594E1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87197"/>
            <a:ext cx="10515600" cy="5847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這概念其實就像我們學中文一樣。</a:t>
            </a:r>
            <a:endParaRPr lang="en-US" altLang="zh-TW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4A59C29-0C97-49C7-85F3-FB18947532AF}"/>
              </a:ext>
            </a:extLst>
          </p:cNvPr>
          <p:cNvSpPr/>
          <p:nvPr/>
        </p:nvSpPr>
        <p:spPr>
          <a:xfrm>
            <a:off x="3587140" y="3282229"/>
            <a:ext cx="501772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dirty="0">
                <a:solidFill>
                  <a:srgbClr val="DD4A4A"/>
                </a:solidFill>
              </a:rPr>
              <a:t>pre-train</a:t>
            </a:r>
            <a:r>
              <a:rPr lang="zh-TW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TW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&gt;&gt;</a:t>
            </a:r>
            <a:r>
              <a:rPr lang="zh-TW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學會基本語感</a:t>
            </a:r>
            <a:endParaRPr lang="zh-TW" alt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DE22B01-EA5B-45BA-9579-612CEC83D24C}"/>
              </a:ext>
            </a:extLst>
          </p:cNvPr>
          <p:cNvSpPr/>
          <p:nvPr/>
        </p:nvSpPr>
        <p:spPr>
          <a:xfrm>
            <a:off x="3349094" y="4046050"/>
            <a:ext cx="549381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dirty="0">
                <a:solidFill>
                  <a:srgbClr val="DD4A4A"/>
                </a:solidFill>
              </a:rPr>
              <a:t>fine-tune</a:t>
            </a:r>
            <a:r>
              <a:rPr lang="zh-TW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TW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&gt;&gt;</a:t>
            </a:r>
            <a:r>
              <a:rPr lang="zh-TW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學習特定的任務</a:t>
            </a:r>
            <a:endParaRPr lang="zh-TW" alt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頁尾版面配置區 9">
            <a:extLst>
              <a:ext uri="{FF2B5EF4-FFF2-40B4-BE49-F238E27FC236}">
                <a16:creationId xmlns:a16="http://schemas.microsoft.com/office/drawing/2014/main" id="{95F9734D-5C3E-4454-BB32-8A534F43ED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40 </a:t>
            </a:r>
            <a:r>
              <a:rPr lang="zh-TW" altLang="en-US"/>
              <a:t>分鐘簡單聊聊 </a:t>
            </a:r>
            <a:r>
              <a:rPr lang="en-US" altLang="zh-TW"/>
              <a:t>NLP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09171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D828051-25BF-4C81-8813-D2E3A0956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When? NLP </a:t>
            </a:r>
            <a:r>
              <a:rPr lang="zh-TW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發展史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8A66B67-392D-486B-B0F8-F43589D5CE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但除非是大企業，不然要自己 </a:t>
            </a: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pre-train 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語言預訓練模型根本是天方夜譚。</a:t>
            </a:r>
            <a:endParaRPr lang="en-US" altLang="zh-TW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buNone/>
            </a:pP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幸好 </a:t>
            </a: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BERT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作者有開源 </a:t>
            </a: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pre-train 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好的模型，</a:t>
            </a:r>
            <a:r>
              <a:rPr lang="zh-TW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讓我們可以直接站在巨人的肩膀上，讓下游任務變得既輕鬆又有效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。</a:t>
            </a:r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E3F4CADF-0629-45FC-BAD4-A5D56909F1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40 </a:t>
            </a:r>
            <a:r>
              <a:rPr lang="zh-TW" altLang="en-US"/>
              <a:t>分鐘簡單聊聊 </a:t>
            </a:r>
            <a:r>
              <a:rPr lang="en-US" altLang="zh-TW"/>
              <a:t>NLP</a:t>
            </a:r>
            <a:endParaRPr lang="zh-TW" altLang="en-US"/>
          </a:p>
        </p:txBody>
      </p:sp>
      <p:pic>
        <p:nvPicPr>
          <p:cNvPr id="7" name="圖形 6" descr="警告">
            <a:extLst>
              <a:ext uri="{FF2B5EF4-FFF2-40B4-BE49-F238E27FC236}">
                <a16:creationId xmlns:a16="http://schemas.microsoft.com/office/drawing/2014/main" id="{5D93295A-3D64-4D50-AF4C-7607A51EEF9A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89221" y="6227111"/>
            <a:ext cx="376561" cy="376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45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CEB1AC8-048C-4931-8A57-C5DD8AB81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B7C0A0C-7C1F-41A2-BE4F-067894168A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A545EE19-55B1-4CE1-AE7D-28681C4796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42869"/>
            <a:ext cx="10515599" cy="5923787"/>
          </a:xfrm>
          <a:prstGeom prst="rect">
            <a:avLst/>
          </a:prstGeom>
        </p:spPr>
      </p:pic>
      <p:sp>
        <p:nvSpPr>
          <p:cNvPr id="9" name="頁尾版面配置區 8">
            <a:extLst>
              <a:ext uri="{FF2B5EF4-FFF2-40B4-BE49-F238E27FC236}">
                <a16:creationId xmlns:a16="http://schemas.microsoft.com/office/drawing/2014/main" id="{E0721C0D-CE5E-4506-9707-059FFA843B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40 </a:t>
            </a:r>
            <a:r>
              <a:rPr lang="zh-TW" altLang="en-US"/>
              <a:t>分鐘簡單聊聊 </a:t>
            </a:r>
            <a:r>
              <a:rPr lang="en-US" altLang="zh-TW"/>
              <a:t>NLP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2410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40 </a:t>
            </a:r>
            <a:r>
              <a:rPr lang="zh-TW" altLang="en-US"/>
              <a:t>分鐘簡單聊聊 </a:t>
            </a:r>
            <a:r>
              <a:rPr lang="en-US" altLang="zh-TW"/>
              <a:t>NLP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857" y="396366"/>
            <a:ext cx="5714286" cy="57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66002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8DFADC0-58C2-494C-9E8D-00CCF0856F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When? NLP </a:t>
            </a:r>
            <a:r>
              <a:rPr lang="zh-TW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發展史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D1247B8-49AC-4FCE-BA9F-4030BF8210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Google 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提出了 </a:t>
            </a: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BERT 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後，其他大企業或組織也競相推出了自己的語言預訓練模型。</a:t>
            </a:r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83E67111-6683-4F4F-9F7E-ED71BFB841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40 </a:t>
            </a:r>
            <a:r>
              <a:rPr lang="zh-TW" altLang="en-US"/>
              <a:t>分鐘簡單聊聊 </a:t>
            </a:r>
            <a:r>
              <a:rPr lang="en-US" altLang="zh-TW"/>
              <a:t>NLP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5692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905899EF-208F-46BD-9D11-8557CFEC75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61" y="700064"/>
            <a:ext cx="9144078" cy="5457872"/>
          </a:xfr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7812EC85-D010-44F9-9AF6-296C105ADA6C}"/>
              </a:ext>
            </a:extLst>
          </p:cNvPr>
          <p:cNvSpPr/>
          <p:nvPr/>
        </p:nvSpPr>
        <p:spPr>
          <a:xfrm>
            <a:off x="4702168" y="4341181"/>
            <a:ext cx="550415" cy="73684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B5747E13-11C8-4D76-BCB7-4552504468F1}"/>
              </a:ext>
            </a:extLst>
          </p:cNvPr>
          <p:cNvSpPr/>
          <p:nvPr/>
        </p:nvSpPr>
        <p:spPr>
          <a:xfrm>
            <a:off x="5999786" y="3694590"/>
            <a:ext cx="673224" cy="80638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509033FE-362D-44F4-88E3-924C938BE75C}"/>
              </a:ext>
            </a:extLst>
          </p:cNvPr>
          <p:cNvSpPr/>
          <p:nvPr/>
        </p:nvSpPr>
        <p:spPr>
          <a:xfrm>
            <a:off x="7635868" y="3429001"/>
            <a:ext cx="673224" cy="69023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0AB4730A-A8A4-4960-B154-D0E655DEC251}"/>
              </a:ext>
            </a:extLst>
          </p:cNvPr>
          <p:cNvSpPr/>
          <p:nvPr/>
        </p:nvSpPr>
        <p:spPr>
          <a:xfrm>
            <a:off x="8682878" y="2127798"/>
            <a:ext cx="550415" cy="69023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15A08DC1-EB14-4BCE-922E-41FBD0FA5220}"/>
              </a:ext>
            </a:extLst>
          </p:cNvPr>
          <p:cNvSpPr/>
          <p:nvPr/>
        </p:nvSpPr>
        <p:spPr>
          <a:xfrm>
            <a:off x="9927231" y="1845456"/>
            <a:ext cx="740730" cy="69023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E8FA2F9D-1B4A-4CF5-9328-C22D4EF9B8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40 </a:t>
            </a:r>
            <a:r>
              <a:rPr lang="zh-TW" altLang="en-US"/>
              <a:t>分鐘簡單聊聊 </a:t>
            </a:r>
            <a:r>
              <a:rPr lang="en-US" altLang="zh-TW"/>
              <a:t>NLP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19551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2" grpId="0" animBg="1"/>
      <p:bldP spid="13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36242AA3-E23F-4D83-BE55-2BE89A349B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5509" y="358419"/>
            <a:ext cx="6760982" cy="5997932"/>
          </a:xfr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5AD3E4BF-4589-4937-9DDB-CE8210821B4E}"/>
              </a:ext>
            </a:extLst>
          </p:cNvPr>
          <p:cNvSpPr/>
          <p:nvPr/>
        </p:nvSpPr>
        <p:spPr>
          <a:xfrm>
            <a:off x="5247259" y="1160132"/>
            <a:ext cx="671189" cy="69023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37DFCD8E-885E-4389-80F6-41FE81C5E770}"/>
              </a:ext>
            </a:extLst>
          </p:cNvPr>
          <p:cNvSpPr/>
          <p:nvPr/>
        </p:nvSpPr>
        <p:spPr>
          <a:xfrm>
            <a:off x="7814519" y="1203157"/>
            <a:ext cx="1628364" cy="69023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EE53E520-5CF7-48BB-8FF6-6ED447E6A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40 </a:t>
            </a:r>
            <a:r>
              <a:rPr lang="zh-TW" altLang="en-US"/>
              <a:t>分鐘簡單聊聊 </a:t>
            </a:r>
            <a:r>
              <a:rPr lang="en-US" altLang="zh-TW"/>
              <a:t>NLP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32202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F10CF991-4792-45F1-AAB4-180ECAC12D7C}"/>
              </a:ext>
            </a:extLst>
          </p:cNvPr>
          <p:cNvSpPr/>
          <p:nvPr/>
        </p:nvSpPr>
        <p:spPr>
          <a:xfrm>
            <a:off x="888173" y="3099792"/>
            <a:ext cx="1041565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4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How?</a:t>
            </a:r>
          </a:p>
          <a:p>
            <a:pPr algn="ctr"/>
            <a:r>
              <a:rPr lang="en-US" altLang="zh-TW" sz="4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Google </a:t>
            </a:r>
            <a:r>
              <a:rPr lang="en-US" altLang="zh-TW" sz="48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Colab</a:t>
            </a:r>
            <a:r>
              <a:rPr lang="en-US" altLang="zh-TW" sz="4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+ Hugging Face </a:t>
            </a:r>
            <a:r>
              <a:rPr lang="zh-TW" altLang="en-US" sz="4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實作</a:t>
            </a:r>
            <a:endParaRPr lang="en-US" altLang="zh-TW" sz="4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899F5601-4C28-4574-8A3E-4801A7855C66}"/>
              </a:ext>
            </a:extLst>
          </p:cNvPr>
          <p:cNvSpPr/>
          <p:nvPr/>
        </p:nvSpPr>
        <p:spPr>
          <a:xfrm>
            <a:off x="5702793" y="1959918"/>
            <a:ext cx="786414" cy="78641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600" dirty="0">
                <a:solidFill>
                  <a:srgbClr val="82D357"/>
                </a:solidFill>
              </a:rPr>
              <a:t>4</a:t>
            </a:r>
            <a:endParaRPr lang="zh-TW" altLang="en-US" sz="3600" dirty="0">
              <a:solidFill>
                <a:srgbClr val="82D357"/>
              </a:solidFill>
            </a:endParaRPr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D8B5F583-2613-4F32-BE34-07D55E3195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40 </a:t>
            </a:r>
            <a:r>
              <a:rPr lang="zh-TW" altLang="en-US"/>
              <a:t>分鐘簡單聊聊 </a:t>
            </a:r>
            <a:r>
              <a:rPr lang="en-US" altLang="zh-TW"/>
              <a:t>NLP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73909933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31A9044-0C1B-4C62-B838-87819D2E91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How? Google </a:t>
            </a:r>
            <a:r>
              <a:rPr lang="en-US" altLang="zh-TW" sz="40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Colab</a:t>
            </a:r>
            <a:r>
              <a:rPr lang="en-US" altLang="zh-TW" sz="4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+ Hugging Face </a:t>
            </a:r>
            <a:r>
              <a:rPr lang="zh-TW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實作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D957B0F-1F3F-4581-9EB6-93A4AF6538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63482"/>
            <a:ext cx="10515600" cy="13255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首先介紹 </a:t>
            </a:r>
            <a:r>
              <a:rPr lang="en-US" altLang="zh-TW" b="1" dirty="0">
                <a:solidFill>
                  <a:srgbClr val="DD4A4A"/>
                </a:solidFill>
              </a:rPr>
              <a:t>Google </a:t>
            </a:r>
            <a:r>
              <a:rPr lang="en-US" altLang="zh-TW" b="1" dirty="0" err="1">
                <a:solidFill>
                  <a:srgbClr val="DD4A4A"/>
                </a:solidFill>
              </a:rPr>
              <a:t>Colab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，底下列出一些優缺點：</a:t>
            </a:r>
            <a:endParaRPr lang="en-US" altLang="zh-TW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050" name="Picture 2" descr="File:Google Colaboratory SVG Logo.svg - Wikimedia Commons">
            <a:extLst>
              <a:ext uri="{FF2B5EF4-FFF2-40B4-BE49-F238E27FC236}">
                <a16:creationId xmlns:a16="http://schemas.microsoft.com/office/drawing/2014/main" id="{65128A6C-CE4E-4B33-BD9D-927AAB833B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2620" y="2556769"/>
            <a:ext cx="5586759" cy="3440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27D249AD-888C-4E9D-9EBE-CF4EBD51A1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40 </a:t>
            </a:r>
            <a:r>
              <a:rPr lang="zh-TW" altLang="en-US"/>
              <a:t>分鐘簡單聊聊 </a:t>
            </a:r>
            <a:r>
              <a:rPr lang="en-US" altLang="zh-TW"/>
              <a:t>NLP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27710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C818BEB-8DFF-4658-A044-6B7457B6C5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How? Google </a:t>
            </a:r>
            <a:r>
              <a:rPr lang="en-US" altLang="zh-TW" sz="40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Colab</a:t>
            </a:r>
            <a:r>
              <a:rPr lang="en-US" altLang="zh-TW" sz="4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+ Hugging Face </a:t>
            </a:r>
            <a:r>
              <a:rPr lang="zh-TW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實作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7C000F0-2B4A-4BE7-A23A-2821E028F9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優點：</a:t>
            </a:r>
            <a:endParaRPr lang="en-US" altLang="zh-TW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zh-TW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不需要架設環境</a:t>
            </a:r>
            <a:endParaRPr lang="en-US" altLang="zh-TW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內建許多</a:t>
            </a:r>
            <a:r>
              <a:rPr lang="zh-TW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機器學習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的套件</a:t>
            </a:r>
          </a:p>
          <a:p>
            <a:r>
              <a:rPr lang="zh-TW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免費使用 </a:t>
            </a:r>
            <a:r>
              <a:rPr lang="en-US" altLang="zh-TW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GPU</a:t>
            </a:r>
            <a:r>
              <a:rPr lang="zh-TW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、</a:t>
            </a:r>
            <a:r>
              <a:rPr lang="en-US" altLang="zh-TW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TPU</a:t>
            </a:r>
          </a:p>
          <a:p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容易</a:t>
            </a:r>
            <a:r>
              <a:rPr lang="zh-TW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分享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、</a:t>
            </a:r>
            <a:r>
              <a:rPr lang="zh-TW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共用</a:t>
            </a:r>
            <a:endParaRPr lang="zh-TW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zh-TW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視覺化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呈現執行結果</a:t>
            </a:r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6ADA527D-C0EB-417D-8A17-070FC7321B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40 </a:t>
            </a:r>
            <a:r>
              <a:rPr lang="zh-TW" altLang="en-US"/>
              <a:t>分鐘簡單聊聊 </a:t>
            </a:r>
            <a:r>
              <a:rPr lang="en-US" altLang="zh-TW"/>
              <a:t>NLP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37257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C818BEB-8DFF-4658-A044-6B7457B6C5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How? Google </a:t>
            </a:r>
            <a:r>
              <a:rPr lang="en-US" altLang="zh-TW" sz="40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Colab</a:t>
            </a:r>
            <a:r>
              <a:rPr lang="en-US" altLang="zh-TW" sz="4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+ Hugging Face </a:t>
            </a:r>
            <a:r>
              <a:rPr lang="zh-TW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實作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7C000F0-2B4A-4BE7-A23A-2821E028F9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6"/>
            <a:ext cx="10515600" cy="24572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缺點：</a:t>
            </a:r>
            <a:endParaRPr lang="zh-TW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連續運行時間最長為 </a:t>
            </a:r>
            <a:r>
              <a:rPr lang="en-US" altLang="zh-TW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12 </a:t>
            </a:r>
            <a:r>
              <a:rPr lang="zh-TW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小時</a:t>
            </a:r>
            <a:endParaRPr lang="en-US" altLang="zh-TW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zh-TW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重啟資料會被清除</a:t>
            </a:r>
          </a:p>
          <a:p>
            <a:r>
              <a:rPr lang="en-US" altLang="zh-TW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GPU</a:t>
            </a:r>
            <a:r>
              <a:rPr lang="zh-TW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、</a:t>
            </a:r>
            <a:r>
              <a:rPr lang="en-US" altLang="zh-TW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TPU </a:t>
            </a:r>
            <a:r>
              <a:rPr lang="zh-TW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有用量限制</a:t>
            </a:r>
            <a:endParaRPr lang="en-US" altLang="zh-TW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頁尾版面配置區 8">
            <a:extLst>
              <a:ext uri="{FF2B5EF4-FFF2-40B4-BE49-F238E27FC236}">
                <a16:creationId xmlns:a16="http://schemas.microsoft.com/office/drawing/2014/main" id="{FB88A1C0-B8CD-4F8F-86F4-B757370FDD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40 </a:t>
            </a:r>
            <a:r>
              <a:rPr lang="zh-TW" altLang="en-US"/>
              <a:t>分鐘簡單聊聊 </a:t>
            </a:r>
            <a:r>
              <a:rPr lang="en-US" altLang="zh-TW"/>
              <a:t>NLP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42750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C818BEB-8DFF-4658-A044-6B7457B6C5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How? Google </a:t>
            </a:r>
            <a:r>
              <a:rPr lang="en-US" altLang="zh-TW" sz="40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Colab</a:t>
            </a:r>
            <a:r>
              <a:rPr lang="en-US" altLang="zh-TW" sz="4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+ Hugging Face </a:t>
            </a:r>
            <a:r>
              <a:rPr lang="zh-TW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實作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7C000F0-2B4A-4BE7-A23A-2821E028F9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286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b="1" dirty="0">
                <a:solidFill>
                  <a:srgbClr val="DD4A4A"/>
                </a:solidFill>
              </a:rPr>
              <a:t>Hugging Face</a:t>
            </a:r>
          </a:p>
          <a:p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讓最先進的 </a:t>
            </a: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NLP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模型易於使用</a:t>
            </a:r>
            <a:endParaRPr lang="en-US" altLang="zh-TW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釋出很多的</a:t>
            </a:r>
            <a:r>
              <a:rPr lang="zh-TW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語言預訓練模型</a:t>
            </a:r>
            <a:endParaRPr lang="en-US" altLang="zh-TW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網站很好看</a:t>
            </a: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</a:rPr>
              <a:t>XD</a:t>
            </a:r>
          </a:p>
        </p:txBody>
      </p:sp>
      <p:pic>
        <p:nvPicPr>
          <p:cNvPr id="1026" name="Picture 2" descr="Language Models | Kornraphop K">
            <a:extLst>
              <a:ext uri="{FF2B5EF4-FFF2-40B4-BE49-F238E27FC236}">
                <a16:creationId xmlns:a16="http://schemas.microsoft.com/office/drawing/2014/main" id="{2CF66191-54C9-4BFF-8C05-04898E560E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0375" y="3935413"/>
            <a:ext cx="619125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頁尾版面配置區 8">
            <a:extLst>
              <a:ext uri="{FF2B5EF4-FFF2-40B4-BE49-F238E27FC236}">
                <a16:creationId xmlns:a16="http://schemas.microsoft.com/office/drawing/2014/main" id="{AB1000F9-EB94-45A6-9029-E8CA39FCCB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40 </a:t>
            </a:r>
            <a:r>
              <a:rPr lang="zh-TW" altLang="en-US"/>
              <a:t>分鐘簡單聊聊 </a:t>
            </a:r>
            <a:r>
              <a:rPr lang="en-US" altLang="zh-TW"/>
              <a:t>NLP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01493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C818BEB-8DFF-4658-A044-6B7457B6C5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How? Google </a:t>
            </a:r>
            <a:r>
              <a:rPr lang="en-US" altLang="zh-TW" sz="40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Colab</a:t>
            </a:r>
            <a:r>
              <a:rPr lang="en-US" altLang="zh-TW" sz="4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+ Hugging Face </a:t>
            </a:r>
            <a:r>
              <a:rPr lang="zh-TW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實作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7C000F0-2B4A-4BE7-A23A-2821E028F9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2566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b="1" dirty="0">
                <a:solidFill>
                  <a:srgbClr val="DD4A4A"/>
                </a:solidFill>
              </a:rPr>
              <a:t>Transformers</a:t>
            </a:r>
            <a:endParaRPr lang="en-US" altLang="zh-TW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zh-TW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下載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、</a:t>
            </a:r>
            <a:r>
              <a:rPr lang="zh-TW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訓練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、</a:t>
            </a:r>
            <a:r>
              <a:rPr lang="zh-TW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上傳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語言預訓練模型</a:t>
            </a:r>
            <a:endParaRPr lang="en-US" altLang="zh-TW" dirty="0"/>
          </a:p>
          <a:p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文本分類、文本生成、問答等任務</a:t>
            </a:r>
            <a:endParaRPr lang="en-US" altLang="zh-TW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altLang="zh-TW" b="1" dirty="0">
                <a:solidFill>
                  <a:srgbClr val="DD4A4A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</a:t>
            </a:r>
            <a:r>
              <a:rPr lang="en-US" altLang="zh-TW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上有 </a:t>
            </a:r>
            <a:r>
              <a:rPr lang="en-US" altLang="zh-TW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6.8</a:t>
            </a:r>
            <a:r>
              <a:rPr lang="zh-TW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萬個 </a:t>
            </a:r>
            <a:r>
              <a:rPr lang="en-US" altLang="zh-TW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star</a:t>
            </a:r>
            <a:endParaRPr lang="zh-TW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1466F853-B4E0-409B-BEAC-8B0E94464F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40 </a:t>
            </a:r>
            <a:r>
              <a:rPr lang="zh-TW" altLang="en-US"/>
              <a:t>分鐘簡單聊聊 </a:t>
            </a:r>
            <a:r>
              <a:rPr lang="en-US" altLang="zh-TW"/>
              <a:t>NLP</a:t>
            </a:r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0207" y="4099389"/>
            <a:ext cx="5131586" cy="1982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373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464E19E-B0A7-4BF3-829A-1F2B7498B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How? Google </a:t>
            </a:r>
            <a:r>
              <a:rPr lang="en-US" altLang="zh-TW" sz="40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Colab</a:t>
            </a:r>
            <a:r>
              <a:rPr lang="en-US" altLang="zh-TW" sz="4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+ Hugging Face </a:t>
            </a:r>
            <a:r>
              <a:rPr lang="zh-TW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實作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06DA3A8-2B48-4571-957B-065264A071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622607"/>
          </a:xfrm>
        </p:spPr>
        <p:txBody>
          <a:bodyPr/>
          <a:lstStyle/>
          <a:p>
            <a:pPr marL="0" indent="0">
              <a:buNone/>
            </a:pPr>
            <a:r>
              <a:rPr lang="en-US" altLang="zh-TW" b="1" dirty="0" err="1">
                <a:solidFill>
                  <a:srgbClr val="DD4A4A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Colab</a:t>
            </a:r>
            <a:r>
              <a:rPr lang="zh-TW" altLang="en-US" b="1" dirty="0">
                <a:solidFill>
                  <a:srgbClr val="DD4A4A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連結</a:t>
            </a:r>
            <a:endParaRPr lang="zh-TW" altLang="en-US" b="1" dirty="0">
              <a:solidFill>
                <a:srgbClr val="DD4A4A"/>
              </a:solidFill>
            </a:endParaRPr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2731035A-2FD9-445B-B4A5-4813C3ACE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40 </a:t>
            </a:r>
            <a:r>
              <a:rPr lang="zh-TW" altLang="en-US"/>
              <a:t>分鐘簡單聊聊 </a:t>
            </a:r>
            <a:r>
              <a:rPr lang="en-US" altLang="zh-TW"/>
              <a:t>NLP</a:t>
            </a:r>
            <a:endParaRPr lang="zh-TW" altLang="en-US"/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53A24B91-0642-4595-9317-34EF21DDC63F}"/>
              </a:ext>
            </a:extLst>
          </p:cNvPr>
          <p:cNvSpPr txBox="1">
            <a:spLocks/>
          </p:cNvSpPr>
          <p:nvPr/>
        </p:nvSpPr>
        <p:spPr>
          <a:xfrm>
            <a:off x="838200" y="3503921"/>
            <a:ext cx="10515600" cy="23856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溫馨小提醒：</a:t>
            </a:r>
            <a:endParaRPr lang="en-US" altLang="zh-TW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執行前請記得另存一個新的副本才能執行哦！</a:t>
            </a:r>
            <a:endParaRPr lang="en-US" altLang="zh-TW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變更執行階段類型，改成 </a:t>
            </a: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GPU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，不然訓練會慢到崩潰哦！</a:t>
            </a:r>
            <a:endParaRPr lang="en-US" altLang="zh-TW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點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「連線」後就可以開始執行了。</a:t>
            </a:r>
            <a:endParaRPr lang="zh-TW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3915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49F4242-4F08-4DF4-B29B-93078DD71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開始之前</a:t>
            </a:r>
            <a:r>
              <a:rPr lang="en-US" altLang="zh-TW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…</a:t>
            </a:r>
            <a:endParaRPr lang="zh-TW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8612FD6-F9F9-4CD8-8CF9-E084B6CA7F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40 </a:t>
            </a:r>
            <a:r>
              <a:rPr lang="zh-TW" altLang="en-US"/>
              <a:t>分鐘簡單聊聊 </a:t>
            </a:r>
            <a:r>
              <a:rPr lang="en-US" altLang="zh-TW"/>
              <a:t>NLP</a:t>
            </a:r>
            <a:endParaRPr lang="zh-TW" altLang="en-US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09A405F2-B9FE-430E-940D-583704012A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463" y="1690687"/>
            <a:ext cx="3976688" cy="3976688"/>
          </a:xfrm>
          <a:prstGeom prst="rect">
            <a:avLst/>
          </a:prstGeom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1D0A1A9B-478D-47DF-B1F0-496CCACC7552}"/>
              </a:ext>
            </a:extLst>
          </p:cNvPr>
          <p:cNvSpPr txBox="1"/>
          <p:nvPr/>
        </p:nvSpPr>
        <p:spPr>
          <a:xfrm>
            <a:off x="2278775" y="5667375"/>
            <a:ext cx="16540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rgbClr val="DD4A4A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投影片連結</a:t>
            </a:r>
            <a:endParaRPr lang="zh-TW" altLang="en-US" sz="2000" b="1" dirty="0">
              <a:solidFill>
                <a:srgbClr val="DD4A4A"/>
              </a:solidFill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D2B1C3D4-DEC2-4CC7-8499-DABADD9E10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7851" y="1690687"/>
            <a:ext cx="3976688" cy="3976688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4A3B201D-CE1D-4C80-9F54-6302E183C4DF}"/>
              </a:ext>
            </a:extLst>
          </p:cNvPr>
          <p:cNvSpPr txBox="1"/>
          <p:nvPr/>
        </p:nvSpPr>
        <p:spPr>
          <a:xfrm>
            <a:off x="8261025" y="5667375"/>
            <a:ext cx="16540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rgbClr val="DD4A4A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議程資訊</a:t>
            </a:r>
            <a:endParaRPr lang="zh-TW" altLang="en-US" sz="2000" b="1" dirty="0">
              <a:solidFill>
                <a:srgbClr val="DD4A4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1347592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09AA67B-712C-453E-B110-FDC463AA8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4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How? Google </a:t>
            </a:r>
            <a:r>
              <a:rPr lang="en-US" altLang="zh-TW" sz="4000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Colab</a:t>
            </a:r>
            <a:r>
              <a:rPr lang="en-US" altLang="zh-TW" sz="4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+ Hugging Face </a:t>
            </a:r>
            <a:r>
              <a:rPr lang="zh-TW" altLang="en-US" sz="4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實作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A1EF60B-BCFD-4F86-96B2-93957E44D0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Install packages</a:t>
            </a:r>
          </a:p>
          <a:p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下載 </a:t>
            </a: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transformers 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和 </a:t>
            </a: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datasets 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套件</a:t>
            </a: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F6C6236D-22DE-40AD-95FF-1CA294E300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40 </a:t>
            </a:r>
            <a:r>
              <a:rPr lang="zh-TW" altLang="en-US"/>
              <a:t>分鐘簡單聊聊 </a:t>
            </a:r>
            <a:r>
              <a:rPr lang="en-US" altLang="zh-TW"/>
              <a:t>NLP</a:t>
            </a:r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1498" y="3440930"/>
            <a:ext cx="6609003" cy="560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196552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09AA67B-712C-453E-B110-FDC463AA8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4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How? Google </a:t>
            </a:r>
            <a:r>
              <a:rPr lang="en-US" altLang="zh-TW" sz="4000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Colab</a:t>
            </a:r>
            <a:r>
              <a:rPr lang="en-US" altLang="zh-TW" sz="4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+ Hugging Face </a:t>
            </a:r>
            <a:r>
              <a:rPr lang="zh-TW" altLang="en-US" sz="4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實作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A1EF60B-BCFD-4F86-96B2-93957E44D0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Pipeline</a:t>
            </a:r>
          </a:p>
          <a:p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執行 </a:t>
            </a: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NLP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任務最簡單的工具</a:t>
            </a: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F6C6236D-22DE-40AD-95FF-1CA294E300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40 </a:t>
            </a:r>
            <a:r>
              <a:rPr lang="zh-TW" altLang="en-US"/>
              <a:t>分鐘簡單聊聊 </a:t>
            </a:r>
            <a:r>
              <a:rPr lang="en-US" altLang="zh-TW"/>
              <a:t>NLP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30720562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09AA67B-712C-453E-B110-FDC463AA8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4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How? Google </a:t>
            </a:r>
            <a:r>
              <a:rPr lang="en-US" altLang="zh-TW" sz="4000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Colab</a:t>
            </a:r>
            <a:r>
              <a:rPr lang="en-US" altLang="zh-TW" sz="4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+ Hugging Face </a:t>
            </a:r>
            <a:r>
              <a:rPr lang="zh-TW" altLang="en-US" sz="4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實作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A1EF60B-BCFD-4F86-96B2-93957E44D0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情感分析 </a:t>
            </a:r>
            <a:r>
              <a:rPr lang="en-US" altLang="zh-TW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(sentiment-analysis)</a:t>
            </a:r>
            <a:endParaRPr lang="zh-TW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F6C6236D-22DE-40AD-95FF-1CA294E300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40 </a:t>
            </a:r>
            <a:r>
              <a:rPr lang="zh-TW" altLang="en-US"/>
              <a:t>分鐘簡單聊聊 </a:t>
            </a:r>
            <a:r>
              <a:rPr lang="en-US" altLang="zh-TW"/>
              <a:t>NLP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/>
          <a:srcRect b="57729"/>
          <a:stretch/>
        </p:blipFill>
        <p:spPr>
          <a:xfrm>
            <a:off x="838199" y="3238959"/>
            <a:ext cx="10519191" cy="1513133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5326949" y="4396608"/>
            <a:ext cx="6026851" cy="35548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3859869" y="3785377"/>
            <a:ext cx="2463813" cy="43184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8656669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4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How? Google </a:t>
            </a:r>
            <a:r>
              <a:rPr lang="en-US" altLang="zh-TW" sz="4000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Colab</a:t>
            </a:r>
            <a:r>
              <a:rPr lang="en-US" altLang="zh-TW" sz="4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+ Hugging Face </a:t>
            </a:r>
            <a:r>
              <a:rPr lang="zh-TW" altLang="en-US" sz="4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實作</a:t>
            </a:r>
            <a:endParaRPr lang="zh-TW" alt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40 </a:t>
            </a:r>
            <a:r>
              <a:rPr lang="zh-TW" altLang="en-US"/>
              <a:t>分鐘簡單聊聊 </a:t>
            </a:r>
            <a:r>
              <a:rPr lang="en-US" altLang="zh-TW"/>
              <a:t>NLP</a:t>
            </a:r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3703" y="2338528"/>
            <a:ext cx="7185057" cy="1228671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3703" y="4075494"/>
            <a:ext cx="7182565" cy="1094983"/>
          </a:xfrm>
          <a:prstGeom prst="rect">
            <a:avLst/>
          </a:prstGeom>
        </p:spPr>
      </p:pic>
      <p:sp>
        <p:nvSpPr>
          <p:cNvPr id="9" name="文字方塊 8"/>
          <p:cNvSpPr txBox="1"/>
          <p:nvPr/>
        </p:nvSpPr>
        <p:spPr>
          <a:xfrm>
            <a:off x="1574495" y="4361376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>
                <a:solidFill>
                  <a:srgbClr val="DD4A4A"/>
                </a:solidFill>
              </a:rPr>
              <a:t>負面</a:t>
            </a:r>
          </a:p>
        </p:txBody>
      </p:sp>
      <p:sp>
        <p:nvSpPr>
          <p:cNvPr id="10" name="文字方塊 9"/>
          <p:cNvSpPr txBox="1"/>
          <p:nvPr/>
        </p:nvSpPr>
        <p:spPr>
          <a:xfrm>
            <a:off x="1574495" y="2691254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>
                <a:solidFill>
                  <a:srgbClr val="82D357"/>
                </a:solidFill>
              </a:rPr>
              <a:t>正面</a:t>
            </a:r>
          </a:p>
        </p:txBody>
      </p:sp>
    </p:spTree>
    <p:extLst>
      <p:ext uri="{BB962C8B-B14F-4D97-AF65-F5344CB8AC3E}">
        <p14:creationId xmlns:p14="http://schemas.microsoft.com/office/powerpoint/2010/main" val="51711749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4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How? Google </a:t>
            </a:r>
            <a:r>
              <a:rPr lang="en-US" altLang="zh-TW" sz="4000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Colab</a:t>
            </a:r>
            <a:r>
              <a:rPr lang="en-US" altLang="zh-TW" sz="4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+ Hugging Face </a:t>
            </a:r>
            <a:r>
              <a:rPr lang="zh-TW" altLang="en-US" sz="4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實作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文本生成 </a:t>
            </a:r>
            <a:r>
              <a:rPr lang="en-US" altLang="zh-TW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(text-generation)</a:t>
            </a:r>
            <a:endParaRPr lang="zh-TW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40 </a:t>
            </a:r>
            <a:r>
              <a:rPr lang="zh-TW" altLang="en-US"/>
              <a:t>分鐘簡單聊聊 </a:t>
            </a:r>
            <a:r>
              <a:rPr lang="en-US" altLang="zh-TW"/>
              <a:t>NLP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3172" y="3247561"/>
            <a:ext cx="6945655" cy="1238716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6636118" y="3247560"/>
            <a:ext cx="2838387" cy="43997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8714341" y="4080210"/>
            <a:ext cx="854485" cy="40606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9325689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4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How? Google </a:t>
            </a:r>
            <a:r>
              <a:rPr lang="en-US" altLang="zh-TW" sz="4000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Colab</a:t>
            </a:r>
            <a:r>
              <a:rPr lang="en-US" altLang="zh-TW" sz="4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+ Hugging Face </a:t>
            </a:r>
            <a:r>
              <a:rPr lang="zh-TW" altLang="en-US" sz="4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實作</a:t>
            </a:r>
            <a:endParaRPr lang="zh-TW" alt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40 </a:t>
            </a:r>
            <a:r>
              <a:rPr lang="zh-TW" altLang="en-US"/>
              <a:t>分鐘簡單聊聊 </a:t>
            </a:r>
            <a:r>
              <a:rPr lang="en-US" altLang="zh-TW"/>
              <a:t>NLP</a:t>
            </a:r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853102"/>
            <a:ext cx="10515600" cy="900193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776594"/>
            <a:ext cx="10515600" cy="488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50587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4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How? Google </a:t>
            </a:r>
            <a:r>
              <a:rPr lang="en-US" altLang="zh-TW" sz="4000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Colab</a:t>
            </a:r>
            <a:r>
              <a:rPr lang="en-US" altLang="zh-TW" sz="4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+ Hugging Face </a:t>
            </a:r>
            <a:r>
              <a:rPr lang="zh-TW" altLang="en-US" sz="4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實作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問答 </a:t>
            </a:r>
            <a:r>
              <a:rPr lang="en-US" altLang="zh-TW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(question-answering)</a:t>
            </a:r>
            <a:endParaRPr lang="zh-TW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40 </a:t>
            </a:r>
            <a:r>
              <a:rPr lang="zh-TW" altLang="en-US"/>
              <a:t>分鐘簡單聊聊 </a:t>
            </a:r>
            <a:r>
              <a:rPr lang="en-US" altLang="zh-TW"/>
              <a:t>NLP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072060"/>
            <a:ext cx="10515600" cy="112117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3257613" y="3072060"/>
            <a:ext cx="2838387" cy="43997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5938092" y="3691418"/>
            <a:ext cx="5415708" cy="50181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5579388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4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How? Google </a:t>
            </a:r>
            <a:r>
              <a:rPr lang="en-US" altLang="zh-TW" sz="4000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Colab</a:t>
            </a:r>
            <a:r>
              <a:rPr lang="en-US" altLang="zh-TW" sz="4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+ Hugging Face </a:t>
            </a:r>
            <a:r>
              <a:rPr lang="zh-TW" altLang="en-US" sz="4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實作</a:t>
            </a:r>
            <a:endParaRPr lang="zh-TW" alt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40 </a:t>
            </a:r>
            <a:r>
              <a:rPr lang="zh-TW" altLang="en-US"/>
              <a:t>分鐘簡單聊聊 </a:t>
            </a:r>
            <a:r>
              <a:rPr lang="en-US" altLang="zh-TW"/>
              <a:t>NLP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3721" y="1690688"/>
            <a:ext cx="6865869" cy="3108461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1858" y="5091582"/>
            <a:ext cx="4388284" cy="450851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2894056" y="1690688"/>
            <a:ext cx="6635534" cy="209911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2894056" y="3860995"/>
            <a:ext cx="6635534" cy="34744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8264581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4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How? Google </a:t>
            </a:r>
            <a:r>
              <a:rPr lang="en-US" altLang="zh-TW" sz="4000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Colab</a:t>
            </a:r>
            <a:r>
              <a:rPr lang="en-US" altLang="zh-TW" sz="4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+ Hugging Face </a:t>
            </a:r>
            <a:r>
              <a:rPr lang="zh-TW" altLang="en-US" sz="4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實作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使用自訂模型</a:t>
            </a:r>
          </a:p>
          <a:p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Hugging Face 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網站的 </a:t>
            </a:r>
            <a:r>
              <a:rPr lang="en-US" altLang="zh-TW" dirty="0">
                <a:solidFill>
                  <a:srgbClr val="DD4A4A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models</a:t>
            </a: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</a:rPr>
              <a:t> 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頁面</a:t>
            </a: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40 </a:t>
            </a:r>
            <a:r>
              <a:rPr lang="zh-TW" altLang="en-US"/>
              <a:t>分鐘簡單聊聊 </a:t>
            </a:r>
            <a:r>
              <a:rPr lang="en-US" altLang="zh-TW"/>
              <a:t>NLP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45413762"/>
      </p:ext>
    </p:extLst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88122" y="451692"/>
            <a:ext cx="11415755" cy="5626120"/>
          </a:xfrm>
          <a:prstGeom prst="rect">
            <a:avLst/>
          </a:prstGeom>
        </p:spPr>
      </p:pic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40 </a:t>
            </a:r>
            <a:r>
              <a:rPr lang="zh-TW" altLang="en-US"/>
              <a:t>分鐘簡單聊聊 </a:t>
            </a:r>
            <a:r>
              <a:rPr lang="en-US" altLang="zh-TW"/>
              <a:t>NLP</a:t>
            </a:r>
            <a:endParaRPr lang="zh-TW" altLang="en-US" dirty="0"/>
          </a:p>
        </p:txBody>
      </p:sp>
      <p:sp>
        <p:nvSpPr>
          <p:cNvPr id="8" name="矩形 7"/>
          <p:cNvSpPr/>
          <p:nvPr/>
        </p:nvSpPr>
        <p:spPr>
          <a:xfrm>
            <a:off x="550843" y="1288973"/>
            <a:ext cx="4208444" cy="478883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4941509" y="1288972"/>
            <a:ext cx="6681285" cy="478884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0235498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E95EF1F-5D42-42F1-A1E3-186A0DFC25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目錄</a:t>
            </a:r>
          </a:p>
        </p:txBody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id="{ED9196CE-78B3-4793-A2BC-C2F0D7DC8DC8}"/>
              </a:ext>
            </a:extLst>
          </p:cNvPr>
          <p:cNvGrpSpPr/>
          <p:nvPr/>
        </p:nvGrpSpPr>
        <p:grpSpPr>
          <a:xfrm>
            <a:off x="1006876" y="2008889"/>
            <a:ext cx="4514346" cy="786414"/>
            <a:chOff x="1006876" y="2008889"/>
            <a:chExt cx="4514346" cy="786414"/>
          </a:xfrm>
        </p:grpSpPr>
        <p:sp>
          <p:nvSpPr>
            <p:cNvPr id="5" name="矩形: 圓角 4">
              <a:extLst>
                <a:ext uri="{FF2B5EF4-FFF2-40B4-BE49-F238E27FC236}">
                  <a16:creationId xmlns:a16="http://schemas.microsoft.com/office/drawing/2014/main" id="{C6A20FAF-C062-49EB-89FA-CA182FCDF984}"/>
                </a:ext>
              </a:extLst>
            </p:cNvPr>
            <p:cNvSpPr/>
            <p:nvPr/>
          </p:nvSpPr>
          <p:spPr>
            <a:xfrm>
              <a:off x="1006876" y="2008889"/>
              <a:ext cx="786414" cy="786414"/>
            </a:xfrm>
            <a:prstGeom prst="roundRect">
              <a:avLst/>
            </a:prstGeom>
            <a:solidFill>
              <a:srgbClr val="82D3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3600" dirty="0">
                  <a:solidFill>
                    <a:schemeClr val="bg1"/>
                  </a:solidFill>
                </a:rPr>
                <a:t>1</a:t>
              </a:r>
              <a:endParaRPr lang="zh-TW" altLang="en-US" sz="3600" dirty="0">
                <a:solidFill>
                  <a:schemeClr val="bg1"/>
                </a:solidFill>
              </a:endParaRP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98504BF4-16A7-4311-B68F-0E064D22896A}"/>
                </a:ext>
              </a:extLst>
            </p:cNvPr>
            <p:cNvSpPr/>
            <p:nvPr/>
          </p:nvSpPr>
          <p:spPr>
            <a:xfrm>
              <a:off x="1933701" y="2078930"/>
              <a:ext cx="3587521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3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What? NLP </a:t>
              </a:r>
              <a:r>
                <a:rPr lang="zh-TW" altLang="en-US" sz="3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簡介</a:t>
              </a:r>
              <a:endParaRPr lang="en-US" altLang="zh-TW" sz="3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10" name="群組 9">
            <a:extLst>
              <a:ext uri="{FF2B5EF4-FFF2-40B4-BE49-F238E27FC236}">
                <a16:creationId xmlns:a16="http://schemas.microsoft.com/office/drawing/2014/main" id="{2BA5A14D-D875-4046-901C-8657535EB4DA}"/>
              </a:ext>
            </a:extLst>
          </p:cNvPr>
          <p:cNvGrpSpPr/>
          <p:nvPr/>
        </p:nvGrpSpPr>
        <p:grpSpPr>
          <a:xfrm>
            <a:off x="1400083" y="3291568"/>
            <a:ext cx="5283787" cy="786414"/>
            <a:chOff x="1006876" y="2008889"/>
            <a:chExt cx="5283787" cy="786414"/>
          </a:xfrm>
        </p:grpSpPr>
        <p:sp>
          <p:nvSpPr>
            <p:cNvPr id="11" name="矩形: 圓角 10">
              <a:extLst>
                <a:ext uri="{FF2B5EF4-FFF2-40B4-BE49-F238E27FC236}">
                  <a16:creationId xmlns:a16="http://schemas.microsoft.com/office/drawing/2014/main" id="{5DF5A676-7468-4C09-B815-5E9F12440660}"/>
                </a:ext>
              </a:extLst>
            </p:cNvPr>
            <p:cNvSpPr/>
            <p:nvPr/>
          </p:nvSpPr>
          <p:spPr>
            <a:xfrm>
              <a:off x="1006876" y="2008889"/>
              <a:ext cx="786414" cy="78641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3600" dirty="0">
                  <a:solidFill>
                    <a:srgbClr val="82D357"/>
                  </a:solidFill>
                </a:rPr>
                <a:t>2</a:t>
              </a:r>
              <a:endParaRPr lang="zh-TW" altLang="en-US" sz="3600" dirty="0">
                <a:solidFill>
                  <a:srgbClr val="82D357"/>
                </a:solidFill>
              </a:endParaRP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8780FCF6-5FCE-4782-97CF-7B5CACA056EB}"/>
                </a:ext>
              </a:extLst>
            </p:cNvPr>
            <p:cNvSpPr/>
            <p:nvPr/>
          </p:nvSpPr>
          <p:spPr>
            <a:xfrm>
              <a:off x="1933701" y="2078930"/>
              <a:ext cx="4356962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3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Why? NLP </a:t>
              </a:r>
              <a:r>
                <a:rPr lang="zh-TW" altLang="en-US" sz="3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實際應用</a:t>
              </a:r>
              <a:endParaRPr lang="en-US" altLang="zh-TW" sz="3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B74BB059-DED9-401D-B7AE-E5668C34CE41}"/>
              </a:ext>
            </a:extLst>
          </p:cNvPr>
          <p:cNvGrpSpPr/>
          <p:nvPr/>
        </p:nvGrpSpPr>
        <p:grpSpPr>
          <a:xfrm>
            <a:off x="6680295" y="1639556"/>
            <a:ext cx="4813916" cy="1384995"/>
            <a:chOff x="1006876" y="1709598"/>
            <a:chExt cx="4813916" cy="1384995"/>
          </a:xfrm>
        </p:grpSpPr>
        <p:sp>
          <p:nvSpPr>
            <p:cNvPr id="14" name="矩形: 圓角 13">
              <a:extLst>
                <a:ext uri="{FF2B5EF4-FFF2-40B4-BE49-F238E27FC236}">
                  <a16:creationId xmlns:a16="http://schemas.microsoft.com/office/drawing/2014/main" id="{AE4B58D0-0A0A-4075-8016-9065CB92C00C}"/>
                </a:ext>
              </a:extLst>
            </p:cNvPr>
            <p:cNvSpPr/>
            <p:nvPr/>
          </p:nvSpPr>
          <p:spPr>
            <a:xfrm>
              <a:off x="1006876" y="2008889"/>
              <a:ext cx="786414" cy="78641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3600" dirty="0">
                  <a:solidFill>
                    <a:srgbClr val="82D357"/>
                  </a:solidFill>
                </a:rPr>
                <a:t>4</a:t>
              </a:r>
              <a:endParaRPr lang="zh-TW" altLang="en-US" sz="3600" dirty="0">
                <a:solidFill>
                  <a:srgbClr val="82D357"/>
                </a:solidFill>
              </a:endParaRP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07DFA60A-1BD0-4722-A784-419485D5E593}"/>
                </a:ext>
              </a:extLst>
            </p:cNvPr>
            <p:cNvSpPr/>
            <p:nvPr/>
          </p:nvSpPr>
          <p:spPr>
            <a:xfrm>
              <a:off x="1960334" y="1709598"/>
              <a:ext cx="3860458" cy="138499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TW" sz="2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How?</a:t>
              </a:r>
            </a:p>
            <a:p>
              <a:r>
                <a:rPr lang="en-US" altLang="zh-TW" sz="2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Google </a:t>
              </a:r>
              <a:r>
                <a:rPr lang="en-US" altLang="zh-TW" sz="28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Colab</a:t>
              </a:r>
              <a:r>
                <a:rPr lang="en-US" altLang="zh-TW" sz="2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+ Hugging Face </a:t>
              </a:r>
              <a:r>
                <a:rPr lang="zh-TW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實作</a:t>
              </a:r>
              <a:endParaRPr lang="en-US" altLang="zh-TW" sz="28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EE45410F-7A84-4CB6-B5D5-FE536B119F2A}"/>
              </a:ext>
            </a:extLst>
          </p:cNvPr>
          <p:cNvGrpSpPr/>
          <p:nvPr/>
        </p:nvGrpSpPr>
        <p:grpSpPr>
          <a:xfrm>
            <a:off x="1006876" y="4543679"/>
            <a:ext cx="5104251" cy="786414"/>
            <a:chOff x="1006876" y="2008889"/>
            <a:chExt cx="5104251" cy="786414"/>
          </a:xfrm>
        </p:grpSpPr>
        <p:sp>
          <p:nvSpPr>
            <p:cNvPr id="17" name="矩形: 圓角 16">
              <a:extLst>
                <a:ext uri="{FF2B5EF4-FFF2-40B4-BE49-F238E27FC236}">
                  <a16:creationId xmlns:a16="http://schemas.microsoft.com/office/drawing/2014/main" id="{769718C4-6AE7-4C24-8D2D-E91DEC6F8B44}"/>
                </a:ext>
              </a:extLst>
            </p:cNvPr>
            <p:cNvSpPr/>
            <p:nvPr/>
          </p:nvSpPr>
          <p:spPr>
            <a:xfrm>
              <a:off x="1006876" y="2008889"/>
              <a:ext cx="786414" cy="786414"/>
            </a:xfrm>
            <a:prstGeom prst="roundRect">
              <a:avLst/>
            </a:prstGeom>
            <a:solidFill>
              <a:srgbClr val="82D3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3600" dirty="0">
                  <a:solidFill>
                    <a:schemeClr val="bg1"/>
                  </a:solidFill>
                </a:rPr>
                <a:t>3</a:t>
              </a:r>
              <a:endParaRPr lang="zh-TW" altLang="en-US" sz="3600" dirty="0">
                <a:solidFill>
                  <a:schemeClr val="bg1"/>
                </a:solidFill>
              </a:endParaRP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636D1ACD-877B-4ED4-BDF6-5AA7693787E6}"/>
                </a:ext>
              </a:extLst>
            </p:cNvPr>
            <p:cNvSpPr/>
            <p:nvPr/>
          </p:nvSpPr>
          <p:spPr>
            <a:xfrm>
              <a:off x="1933701" y="2078930"/>
              <a:ext cx="4177426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3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When? NLP </a:t>
              </a:r>
              <a:r>
                <a:rPr lang="zh-TW" altLang="en-US" sz="3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發展史</a:t>
              </a:r>
              <a:endParaRPr lang="en-US" altLang="zh-TW" sz="3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19" name="群組 18">
            <a:extLst>
              <a:ext uri="{FF2B5EF4-FFF2-40B4-BE49-F238E27FC236}">
                <a16:creationId xmlns:a16="http://schemas.microsoft.com/office/drawing/2014/main" id="{D2587BBB-A8E9-4FFB-84EC-0C9E38D2B264}"/>
              </a:ext>
            </a:extLst>
          </p:cNvPr>
          <p:cNvGrpSpPr/>
          <p:nvPr/>
        </p:nvGrpSpPr>
        <p:grpSpPr>
          <a:xfrm>
            <a:off x="7073502" y="3291568"/>
            <a:ext cx="3240279" cy="786414"/>
            <a:chOff x="1006876" y="2008889"/>
            <a:chExt cx="3240279" cy="786414"/>
          </a:xfrm>
        </p:grpSpPr>
        <p:sp>
          <p:nvSpPr>
            <p:cNvPr id="20" name="矩形: 圓角 19">
              <a:extLst>
                <a:ext uri="{FF2B5EF4-FFF2-40B4-BE49-F238E27FC236}">
                  <a16:creationId xmlns:a16="http://schemas.microsoft.com/office/drawing/2014/main" id="{0AF12239-69CF-4390-AF3B-3C074926A08D}"/>
                </a:ext>
              </a:extLst>
            </p:cNvPr>
            <p:cNvSpPr/>
            <p:nvPr/>
          </p:nvSpPr>
          <p:spPr>
            <a:xfrm>
              <a:off x="1006876" y="2008889"/>
              <a:ext cx="786414" cy="786414"/>
            </a:xfrm>
            <a:prstGeom prst="roundRect">
              <a:avLst/>
            </a:prstGeom>
            <a:solidFill>
              <a:srgbClr val="82D3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3600" dirty="0">
                  <a:solidFill>
                    <a:schemeClr val="bg1"/>
                  </a:solidFill>
                </a:rPr>
                <a:t>5</a:t>
              </a:r>
              <a:endParaRPr lang="zh-TW" altLang="en-US" sz="3600" dirty="0">
                <a:solidFill>
                  <a:schemeClr val="bg1"/>
                </a:solidFill>
              </a:endParaRPr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DE7FD176-9139-4D59-BE50-354DD94E4D6F}"/>
                </a:ext>
              </a:extLst>
            </p:cNvPr>
            <p:cNvSpPr/>
            <p:nvPr/>
          </p:nvSpPr>
          <p:spPr>
            <a:xfrm>
              <a:off x="1933701" y="2078930"/>
              <a:ext cx="2313454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3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Reference</a:t>
              </a:r>
            </a:p>
          </p:txBody>
        </p:sp>
      </p:grp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CB3F8ECC-B908-49D4-9A93-3308FDB94055}"/>
              </a:ext>
            </a:extLst>
          </p:cNvPr>
          <p:cNvGrpSpPr/>
          <p:nvPr/>
        </p:nvGrpSpPr>
        <p:grpSpPr>
          <a:xfrm>
            <a:off x="6680295" y="4543679"/>
            <a:ext cx="3086391" cy="786414"/>
            <a:chOff x="1006876" y="2008889"/>
            <a:chExt cx="3086391" cy="786414"/>
          </a:xfrm>
        </p:grpSpPr>
        <p:sp>
          <p:nvSpPr>
            <p:cNvPr id="23" name="矩形: 圓角 22">
              <a:extLst>
                <a:ext uri="{FF2B5EF4-FFF2-40B4-BE49-F238E27FC236}">
                  <a16:creationId xmlns:a16="http://schemas.microsoft.com/office/drawing/2014/main" id="{822450A8-6F0A-474F-9A52-AEF3D70516C4}"/>
                </a:ext>
              </a:extLst>
            </p:cNvPr>
            <p:cNvSpPr/>
            <p:nvPr/>
          </p:nvSpPr>
          <p:spPr>
            <a:xfrm>
              <a:off x="1006876" y="2008889"/>
              <a:ext cx="786414" cy="78641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3600" dirty="0">
                  <a:solidFill>
                    <a:srgbClr val="82D357"/>
                  </a:solidFill>
                </a:rPr>
                <a:t>6</a:t>
              </a:r>
              <a:endParaRPr lang="zh-TW" altLang="en-US" sz="3600" dirty="0">
                <a:solidFill>
                  <a:srgbClr val="82D357"/>
                </a:solidFill>
              </a:endParaRPr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F5389323-16A9-4ED1-AB4E-EE427C0B7E36}"/>
                </a:ext>
              </a:extLst>
            </p:cNvPr>
            <p:cNvSpPr/>
            <p:nvPr/>
          </p:nvSpPr>
          <p:spPr>
            <a:xfrm>
              <a:off x="1933701" y="2078930"/>
              <a:ext cx="2159566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3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Summary</a:t>
              </a:r>
              <a:endParaRPr lang="zh-TW" altLang="en-US" sz="3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26" name="頁尾版面配置區 25">
            <a:extLst>
              <a:ext uri="{FF2B5EF4-FFF2-40B4-BE49-F238E27FC236}">
                <a16:creationId xmlns:a16="http://schemas.microsoft.com/office/drawing/2014/main" id="{82C2634D-AD32-4030-B5C7-ECB1069618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40 </a:t>
            </a:r>
            <a:r>
              <a:rPr lang="zh-TW" altLang="en-US"/>
              <a:t>分鐘簡單聊聊 </a:t>
            </a:r>
            <a:r>
              <a:rPr lang="en-US" altLang="zh-TW"/>
              <a:t>NLP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5546459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4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How? Google </a:t>
            </a:r>
            <a:r>
              <a:rPr lang="en-US" altLang="zh-TW" sz="4000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Colab</a:t>
            </a:r>
            <a:r>
              <a:rPr lang="en-US" altLang="zh-TW" sz="4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+ Hugging Face </a:t>
            </a:r>
            <a:r>
              <a:rPr lang="zh-TW" altLang="en-US" sz="4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實作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Tasks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：</a:t>
            </a: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Text Classification</a:t>
            </a:r>
          </a:p>
          <a:p>
            <a:r>
              <a:rPr lang="en-US" altLang="zh-TW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Languages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：</a:t>
            </a: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Chinese</a:t>
            </a:r>
          </a:p>
          <a:p>
            <a:r>
              <a:rPr lang="en-US" altLang="zh-TW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Model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：</a:t>
            </a:r>
            <a:r>
              <a:rPr lang="en-US" altLang="zh-TW" dirty="0">
                <a:solidFill>
                  <a:srgbClr val="DD4A4A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IDEA-CCNL/Erlangshen-Roberta-110M-Sentiment</a:t>
            </a:r>
            <a:endParaRPr lang="zh-TW" altLang="en-US" dirty="0">
              <a:solidFill>
                <a:srgbClr val="DD4A4A"/>
              </a:solidFill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40 </a:t>
            </a:r>
            <a:r>
              <a:rPr lang="zh-TW" altLang="en-US"/>
              <a:t>分鐘簡單聊聊 </a:t>
            </a:r>
            <a:r>
              <a:rPr lang="en-US" altLang="zh-TW"/>
              <a:t>NLP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103233"/>
            <a:ext cx="10515600" cy="917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41486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4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How? Google </a:t>
            </a:r>
            <a:r>
              <a:rPr lang="en-US" altLang="zh-TW" sz="4000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Colab</a:t>
            </a:r>
            <a:r>
              <a:rPr lang="en-US" altLang="zh-TW" sz="4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+ Hugging Face </a:t>
            </a:r>
            <a:r>
              <a:rPr lang="zh-TW" altLang="en-US" sz="4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實作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192997"/>
          </a:xfrm>
        </p:spPr>
        <p:txBody>
          <a:bodyPr/>
          <a:lstStyle/>
          <a:p>
            <a:r>
              <a:rPr lang="en-US" altLang="zh-TW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AutoModelForSequenceClassification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：</a:t>
            </a:r>
            <a:r>
              <a:rPr lang="zh-TW" altLang="en-US" dirty="0"/>
              <a:t>指定任務的模型</a:t>
            </a:r>
            <a:endParaRPr lang="en-US" altLang="zh-TW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altLang="zh-TW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AutoTokenizer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：文字轉數字 </a:t>
            </a: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(token)</a:t>
            </a:r>
            <a:endParaRPr lang="zh-TW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40 </a:t>
            </a:r>
            <a:r>
              <a:rPr lang="zh-TW" altLang="en-US"/>
              <a:t>分鐘簡單聊聊 </a:t>
            </a:r>
            <a:r>
              <a:rPr lang="en-US" altLang="zh-TW"/>
              <a:t>NLP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5F07A7B-AAB3-43B0-AD56-B2C7544DFA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429000"/>
            <a:ext cx="10515600" cy="108378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E7900A76-81C5-4A4A-8160-C4B837393075}"/>
              </a:ext>
            </a:extLst>
          </p:cNvPr>
          <p:cNvSpPr/>
          <p:nvPr/>
        </p:nvSpPr>
        <p:spPr>
          <a:xfrm>
            <a:off x="6835815" y="3970890"/>
            <a:ext cx="4517985" cy="25426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EF006ED-6D20-4CA4-AB23-5638A575399F}"/>
              </a:ext>
            </a:extLst>
          </p:cNvPr>
          <p:cNvSpPr/>
          <p:nvPr/>
        </p:nvSpPr>
        <p:spPr>
          <a:xfrm>
            <a:off x="5180436" y="4219904"/>
            <a:ext cx="4517985" cy="29287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2802643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4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How? Google </a:t>
            </a:r>
            <a:r>
              <a:rPr lang="en-US" altLang="zh-TW" sz="4000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Colab</a:t>
            </a:r>
            <a:r>
              <a:rPr lang="en-US" altLang="zh-TW" sz="4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+ Hugging Face </a:t>
            </a:r>
            <a:r>
              <a:rPr lang="zh-TW" altLang="en-US" sz="4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實作</a:t>
            </a:r>
            <a:endParaRPr lang="zh-TW" alt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40 </a:t>
            </a:r>
            <a:r>
              <a:rPr lang="zh-TW" altLang="en-US"/>
              <a:t>分鐘簡單聊聊 </a:t>
            </a:r>
            <a:r>
              <a:rPr lang="en-US" altLang="zh-TW"/>
              <a:t>NLP</a:t>
            </a:r>
            <a:endParaRPr lang="zh-TW" altLang="en-US" dirty="0"/>
          </a:p>
        </p:txBody>
      </p:sp>
      <p:sp>
        <p:nvSpPr>
          <p:cNvPr id="5" name="文字方塊 4"/>
          <p:cNvSpPr txBox="1"/>
          <p:nvPr/>
        </p:nvSpPr>
        <p:spPr>
          <a:xfrm>
            <a:off x="4354049" y="2071548"/>
            <a:ext cx="34839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Today is a good day!</a:t>
            </a:r>
            <a:endParaRPr lang="zh-TW" alt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42" name="群組 41">
            <a:extLst>
              <a:ext uri="{FF2B5EF4-FFF2-40B4-BE49-F238E27FC236}">
                <a16:creationId xmlns:a16="http://schemas.microsoft.com/office/drawing/2014/main" id="{212FDF1F-B103-4FEA-BDEF-077997EF7F40}"/>
              </a:ext>
            </a:extLst>
          </p:cNvPr>
          <p:cNvGrpSpPr/>
          <p:nvPr/>
        </p:nvGrpSpPr>
        <p:grpSpPr>
          <a:xfrm>
            <a:off x="3169748" y="2590112"/>
            <a:ext cx="5852503" cy="1362226"/>
            <a:chOff x="3169748" y="2590112"/>
            <a:chExt cx="5852503" cy="1362226"/>
          </a:xfrm>
        </p:grpSpPr>
        <p:grpSp>
          <p:nvGrpSpPr>
            <p:cNvPr id="14" name="群組 13"/>
            <p:cNvGrpSpPr/>
            <p:nvPr/>
          </p:nvGrpSpPr>
          <p:grpSpPr>
            <a:xfrm>
              <a:off x="3169748" y="3416981"/>
              <a:ext cx="5852503" cy="535357"/>
              <a:chOff x="2699270" y="3705017"/>
              <a:chExt cx="5852503" cy="535357"/>
            </a:xfrm>
          </p:grpSpPr>
          <p:sp>
            <p:nvSpPr>
              <p:cNvPr id="8" name="矩形 7"/>
              <p:cNvSpPr/>
              <p:nvPr/>
            </p:nvSpPr>
            <p:spPr>
              <a:xfrm>
                <a:off x="2699270" y="3717154"/>
                <a:ext cx="114512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TW" sz="2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Today</a:t>
                </a:r>
                <a:endParaRPr lang="zh-TW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9" name="矩形 8"/>
              <p:cNvSpPr/>
              <p:nvPr/>
            </p:nvSpPr>
            <p:spPr>
              <a:xfrm>
                <a:off x="4212955" y="3717154"/>
                <a:ext cx="44435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TW" sz="2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is</a:t>
                </a:r>
                <a:endParaRPr lang="zh-TW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10" name="矩形 9"/>
              <p:cNvSpPr/>
              <p:nvPr/>
            </p:nvSpPr>
            <p:spPr>
              <a:xfrm>
                <a:off x="5025870" y="3705017"/>
                <a:ext cx="38504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TW" sz="2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a</a:t>
                </a:r>
                <a:endParaRPr lang="zh-TW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11" name="矩形 10"/>
              <p:cNvSpPr/>
              <p:nvPr/>
            </p:nvSpPr>
            <p:spPr>
              <a:xfrm>
                <a:off x="5779475" y="3717154"/>
                <a:ext cx="98616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TW" sz="2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good</a:t>
                </a:r>
                <a:endParaRPr lang="zh-TW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12" name="矩形 11"/>
              <p:cNvSpPr/>
              <p:nvPr/>
            </p:nvSpPr>
            <p:spPr>
              <a:xfrm>
                <a:off x="7134205" y="3717154"/>
                <a:ext cx="76495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TW" sz="2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day</a:t>
                </a:r>
                <a:endParaRPr lang="zh-TW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13" name="矩形 12"/>
              <p:cNvSpPr/>
              <p:nvPr/>
            </p:nvSpPr>
            <p:spPr>
              <a:xfrm>
                <a:off x="8267721" y="3717154"/>
                <a:ext cx="28405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TW" sz="2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!</a:t>
                </a:r>
                <a:endParaRPr lang="zh-TW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cxnSp>
          <p:nvCxnSpPr>
            <p:cNvPr id="6" name="直線單箭頭接點 5">
              <a:extLst>
                <a:ext uri="{FF2B5EF4-FFF2-40B4-BE49-F238E27FC236}">
                  <a16:creationId xmlns:a16="http://schemas.microsoft.com/office/drawing/2014/main" id="{A22A2660-5716-443F-84BA-7A46AFCBED31}"/>
                </a:ext>
              </a:extLst>
            </p:cNvPr>
            <p:cNvCxnSpPr>
              <a:endCxn id="8" idx="0"/>
            </p:cNvCxnSpPr>
            <p:nvPr/>
          </p:nvCxnSpPr>
          <p:spPr>
            <a:xfrm flipH="1">
              <a:off x="3742309" y="2594768"/>
              <a:ext cx="1029388" cy="834350"/>
            </a:xfrm>
            <a:prstGeom prst="straightConnector1">
              <a:avLst/>
            </a:prstGeom>
            <a:ln w="38100">
              <a:solidFill>
                <a:srgbClr val="82D357"/>
              </a:solidFill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2" name="直線單箭頭接點 21">
              <a:extLst>
                <a:ext uri="{FF2B5EF4-FFF2-40B4-BE49-F238E27FC236}">
                  <a16:creationId xmlns:a16="http://schemas.microsoft.com/office/drawing/2014/main" id="{4E029F64-DA82-44BD-AB71-77F7213B82C8}"/>
                </a:ext>
              </a:extLst>
            </p:cNvPr>
            <p:cNvCxnSpPr>
              <a:cxnSpLocks/>
              <a:endCxn id="9" idx="0"/>
            </p:cNvCxnSpPr>
            <p:nvPr/>
          </p:nvCxnSpPr>
          <p:spPr>
            <a:xfrm flipH="1">
              <a:off x="4905609" y="2590112"/>
              <a:ext cx="650665" cy="839006"/>
            </a:xfrm>
            <a:prstGeom prst="straightConnector1">
              <a:avLst/>
            </a:prstGeom>
            <a:ln w="38100">
              <a:solidFill>
                <a:srgbClr val="82D357"/>
              </a:solidFill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6" name="直線單箭頭接點 25">
              <a:extLst>
                <a:ext uri="{FF2B5EF4-FFF2-40B4-BE49-F238E27FC236}">
                  <a16:creationId xmlns:a16="http://schemas.microsoft.com/office/drawing/2014/main" id="{235A4C7C-A553-4DA6-A84F-2CF4FC520722}"/>
                </a:ext>
              </a:extLst>
            </p:cNvPr>
            <p:cNvCxnSpPr>
              <a:cxnSpLocks/>
              <a:endCxn id="10" idx="0"/>
            </p:cNvCxnSpPr>
            <p:nvPr/>
          </p:nvCxnSpPr>
          <p:spPr>
            <a:xfrm flipH="1">
              <a:off x="5688869" y="2600836"/>
              <a:ext cx="192521" cy="816145"/>
            </a:xfrm>
            <a:prstGeom prst="straightConnector1">
              <a:avLst/>
            </a:prstGeom>
            <a:ln w="38100">
              <a:solidFill>
                <a:srgbClr val="82D357"/>
              </a:solidFill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9" name="直線單箭頭接點 28">
              <a:extLst>
                <a:ext uri="{FF2B5EF4-FFF2-40B4-BE49-F238E27FC236}">
                  <a16:creationId xmlns:a16="http://schemas.microsoft.com/office/drawing/2014/main" id="{6FA295E0-7CA6-4797-AD18-72473716F177}"/>
                </a:ext>
              </a:extLst>
            </p:cNvPr>
            <p:cNvCxnSpPr>
              <a:cxnSpLocks/>
              <a:endCxn id="11" idx="0"/>
            </p:cNvCxnSpPr>
            <p:nvPr/>
          </p:nvCxnSpPr>
          <p:spPr>
            <a:xfrm>
              <a:off x="6568390" y="2606904"/>
              <a:ext cx="174647" cy="822214"/>
            </a:xfrm>
            <a:prstGeom prst="straightConnector1">
              <a:avLst/>
            </a:prstGeom>
            <a:ln w="38100">
              <a:solidFill>
                <a:srgbClr val="82D357"/>
              </a:solidFill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1" name="直線單箭頭接點 30">
              <a:extLst>
                <a:ext uri="{FF2B5EF4-FFF2-40B4-BE49-F238E27FC236}">
                  <a16:creationId xmlns:a16="http://schemas.microsoft.com/office/drawing/2014/main" id="{FC2BDB86-CA25-4AA1-B2F9-6F5A569BDF80}"/>
                </a:ext>
              </a:extLst>
            </p:cNvPr>
            <p:cNvCxnSpPr>
              <a:cxnSpLocks/>
              <a:endCxn id="12" idx="0"/>
            </p:cNvCxnSpPr>
            <p:nvPr/>
          </p:nvCxnSpPr>
          <p:spPr>
            <a:xfrm>
              <a:off x="7379910" y="2606904"/>
              <a:ext cx="607250" cy="822214"/>
            </a:xfrm>
            <a:prstGeom prst="straightConnector1">
              <a:avLst/>
            </a:prstGeom>
            <a:ln w="38100">
              <a:solidFill>
                <a:srgbClr val="82D357"/>
              </a:solidFill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3" name="直線單箭頭接點 32">
              <a:extLst>
                <a:ext uri="{FF2B5EF4-FFF2-40B4-BE49-F238E27FC236}">
                  <a16:creationId xmlns:a16="http://schemas.microsoft.com/office/drawing/2014/main" id="{BAA0464F-8D9A-4855-9624-F87C8D625F42}"/>
                </a:ext>
              </a:extLst>
            </p:cNvPr>
            <p:cNvCxnSpPr>
              <a:cxnSpLocks/>
              <a:endCxn id="13" idx="0"/>
            </p:cNvCxnSpPr>
            <p:nvPr/>
          </p:nvCxnSpPr>
          <p:spPr>
            <a:xfrm>
              <a:off x="7683535" y="2606904"/>
              <a:ext cx="1196690" cy="822214"/>
            </a:xfrm>
            <a:prstGeom prst="straightConnector1">
              <a:avLst/>
            </a:prstGeom>
            <a:ln w="38100">
              <a:solidFill>
                <a:srgbClr val="82D357"/>
              </a:solidFill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43" name="群組 42">
            <a:extLst>
              <a:ext uri="{FF2B5EF4-FFF2-40B4-BE49-F238E27FC236}">
                <a16:creationId xmlns:a16="http://schemas.microsoft.com/office/drawing/2014/main" id="{A94D8A3E-7D6E-4C9D-987E-4E6BE8A96D76}"/>
              </a:ext>
            </a:extLst>
          </p:cNvPr>
          <p:cNvGrpSpPr/>
          <p:nvPr/>
        </p:nvGrpSpPr>
        <p:grpSpPr>
          <a:xfrm>
            <a:off x="3351529" y="3950011"/>
            <a:ext cx="5796847" cy="1347761"/>
            <a:chOff x="3351529" y="3950011"/>
            <a:chExt cx="5796847" cy="1347761"/>
          </a:xfrm>
        </p:grpSpPr>
        <p:grpSp>
          <p:nvGrpSpPr>
            <p:cNvPr id="15" name="群組 14">
              <a:extLst>
                <a:ext uri="{FF2B5EF4-FFF2-40B4-BE49-F238E27FC236}">
                  <a16:creationId xmlns:a16="http://schemas.microsoft.com/office/drawing/2014/main" id="{D83A3FB9-0076-4210-B216-37CEA169B78F}"/>
                </a:ext>
              </a:extLst>
            </p:cNvPr>
            <p:cNvGrpSpPr/>
            <p:nvPr/>
          </p:nvGrpSpPr>
          <p:grpSpPr>
            <a:xfrm>
              <a:off x="3351529" y="4762415"/>
              <a:ext cx="5796847" cy="535357"/>
              <a:chOff x="2905609" y="3705017"/>
              <a:chExt cx="5796847" cy="535357"/>
            </a:xfrm>
          </p:grpSpPr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D01EB0B6-2FE9-4B04-B849-00AF6071418D}"/>
                  </a:ext>
                </a:extLst>
              </p:cNvPr>
              <p:cNvSpPr/>
              <p:nvPr/>
            </p:nvSpPr>
            <p:spPr>
              <a:xfrm>
                <a:off x="2905609" y="3717154"/>
                <a:ext cx="73244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zh-TW" sz="2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111</a:t>
                </a:r>
                <a:endParaRPr lang="zh-TW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AF3648F7-2508-4898-BC1A-23AAB587DB25}"/>
                  </a:ext>
                </a:extLst>
              </p:cNvPr>
              <p:cNvSpPr/>
              <p:nvPr/>
            </p:nvSpPr>
            <p:spPr>
              <a:xfrm>
                <a:off x="4142422" y="3717154"/>
                <a:ext cx="58541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zh-TW" sz="2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72</a:t>
                </a:r>
                <a:endParaRPr lang="zh-TW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DA27A12B-CC51-483C-8D2E-C21C65FD3105}"/>
                  </a:ext>
                </a:extLst>
              </p:cNvPr>
              <p:cNvSpPr/>
              <p:nvPr/>
            </p:nvSpPr>
            <p:spPr>
              <a:xfrm>
                <a:off x="5025870" y="3705017"/>
                <a:ext cx="38504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zh-TW" sz="2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3</a:t>
                </a:r>
                <a:endParaRPr lang="zh-TW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C4D30ADA-3439-4E50-9787-0412F9E555CB}"/>
                  </a:ext>
                </a:extLst>
              </p:cNvPr>
              <p:cNvSpPr/>
              <p:nvPr/>
            </p:nvSpPr>
            <p:spPr>
              <a:xfrm>
                <a:off x="5879662" y="3717154"/>
                <a:ext cx="78579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zh-TW" sz="2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886</a:t>
                </a:r>
                <a:endParaRPr lang="zh-TW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3842ABDE-5657-47C7-B413-D6376EA30E52}"/>
                  </a:ext>
                </a:extLst>
              </p:cNvPr>
              <p:cNvSpPr/>
              <p:nvPr/>
            </p:nvSpPr>
            <p:spPr>
              <a:xfrm>
                <a:off x="7123784" y="3717154"/>
                <a:ext cx="78579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zh-TW" sz="2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123</a:t>
                </a:r>
                <a:endParaRPr lang="zh-TW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EB363011-7D49-48A0-9ED0-1EFFD3F760CB}"/>
                  </a:ext>
                </a:extLst>
              </p:cNvPr>
              <p:cNvSpPr/>
              <p:nvPr/>
            </p:nvSpPr>
            <p:spPr>
              <a:xfrm>
                <a:off x="8117038" y="3717154"/>
                <a:ext cx="58541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zh-TW" sz="2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64</a:t>
                </a:r>
                <a:endParaRPr lang="zh-TW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cxnSp>
          <p:nvCxnSpPr>
            <p:cNvPr id="35" name="直線單箭頭接點 34">
              <a:extLst>
                <a:ext uri="{FF2B5EF4-FFF2-40B4-BE49-F238E27FC236}">
                  <a16:creationId xmlns:a16="http://schemas.microsoft.com/office/drawing/2014/main" id="{13773F71-5F4C-4E4B-9A13-67BBB9998AB4}"/>
                </a:ext>
              </a:extLst>
            </p:cNvPr>
            <p:cNvCxnSpPr>
              <a:cxnSpLocks/>
              <a:endCxn id="16" idx="0"/>
            </p:cNvCxnSpPr>
            <p:nvPr/>
          </p:nvCxnSpPr>
          <p:spPr>
            <a:xfrm>
              <a:off x="3717208" y="3952338"/>
              <a:ext cx="544" cy="822214"/>
            </a:xfrm>
            <a:prstGeom prst="straightConnector1">
              <a:avLst/>
            </a:prstGeom>
            <a:ln w="38100">
              <a:solidFill>
                <a:srgbClr val="82D357"/>
              </a:solidFill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7" name="直線單箭頭接點 36">
              <a:extLst>
                <a:ext uri="{FF2B5EF4-FFF2-40B4-BE49-F238E27FC236}">
                  <a16:creationId xmlns:a16="http://schemas.microsoft.com/office/drawing/2014/main" id="{242EAB7E-D9C3-4812-9284-30A9C9B573A4}"/>
                </a:ext>
              </a:extLst>
            </p:cNvPr>
            <p:cNvCxnSpPr>
              <a:cxnSpLocks/>
            </p:cNvCxnSpPr>
            <p:nvPr/>
          </p:nvCxnSpPr>
          <p:spPr>
            <a:xfrm>
              <a:off x="4890509" y="3953990"/>
              <a:ext cx="544" cy="822214"/>
            </a:xfrm>
            <a:prstGeom prst="straightConnector1">
              <a:avLst/>
            </a:prstGeom>
            <a:ln w="38100">
              <a:solidFill>
                <a:srgbClr val="82D357"/>
              </a:solidFill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8" name="直線單箭頭接點 37">
              <a:extLst>
                <a:ext uri="{FF2B5EF4-FFF2-40B4-BE49-F238E27FC236}">
                  <a16:creationId xmlns:a16="http://schemas.microsoft.com/office/drawing/2014/main" id="{4C8BF920-5020-4C86-931C-A8550464A06A}"/>
                </a:ext>
              </a:extLst>
            </p:cNvPr>
            <p:cNvCxnSpPr>
              <a:cxnSpLocks/>
            </p:cNvCxnSpPr>
            <p:nvPr/>
          </p:nvCxnSpPr>
          <p:spPr>
            <a:xfrm>
              <a:off x="5665716" y="3950011"/>
              <a:ext cx="544" cy="822214"/>
            </a:xfrm>
            <a:prstGeom prst="straightConnector1">
              <a:avLst/>
            </a:prstGeom>
            <a:ln w="38100">
              <a:solidFill>
                <a:srgbClr val="82D357"/>
              </a:solidFill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9" name="直線單箭頭接點 38">
              <a:extLst>
                <a:ext uri="{FF2B5EF4-FFF2-40B4-BE49-F238E27FC236}">
                  <a16:creationId xmlns:a16="http://schemas.microsoft.com/office/drawing/2014/main" id="{4529C7AA-45A1-491A-85A3-FFC7383C75E1}"/>
                </a:ext>
              </a:extLst>
            </p:cNvPr>
            <p:cNvCxnSpPr>
              <a:cxnSpLocks/>
            </p:cNvCxnSpPr>
            <p:nvPr/>
          </p:nvCxnSpPr>
          <p:spPr>
            <a:xfrm>
              <a:off x="6712452" y="3952338"/>
              <a:ext cx="544" cy="822214"/>
            </a:xfrm>
            <a:prstGeom prst="straightConnector1">
              <a:avLst/>
            </a:prstGeom>
            <a:ln w="38100">
              <a:solidFill>
                <a:srgbClr val="82D357"/>
              </a:solidFill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0" name="直線單箭頭接點 39">
              <a:extLst>
                <a:ext uri="{FF2B5EF4-FFF2-40B4-BE49-F238E27FC236}">
                  <a16:creationId xmlns:a16="http://schemas.microsoft.com/office/drawing/2014/main" id="{FEF8EE6A-FED1-42CA-B561-7D3D20501B33}"/>
                </a:ext>
              </a:extLst>
            </p:cNvPr>
            <p:cNvCxnSpPr>
              <a:cxnSpLocks/>
            </p:cNvCxnSpPr>
            <p:nvPr/>
          </p:nvCxnSpPr>
          <p:spPr>
            <a:xfrm>
              <a:off x="7979646" y="3950011"/>
              <a:ext cx="544" cy="822214"/>
            </a:xfrm>
            <a:prstGeom prst="straightConnector1">
              <a:avLst/>
            </a:prstGeom>
            <a:ln w="38100">
              <a:solidFill>
                <a:srgbClr val="82D357"/>
              </a:solidFill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1" name="直線單箭頭接點 40">
              <a:extLst>
                <a:ext uri="{FF2B5EF4-FFF2-40B4-BE49-F238E27FC236}">
                  <a16:creationId xmlns:a16="http://schemas.microsoft.com/office/drawing/2014/main" id="{5BB742B9-19CE-4970-92A0-7FB2C3C034AE}"/>
                </a:ext>
              </a:extLst>
            </p:cNvPr>
            <p:cNvCxnSpPr>
              <a:cxnSpLocks/>
            </p:cNvCxnSpPr>
            <p:nvPr/>
          </p:nvCxnSpPr>
          <p:spPr>
            <a:xfrm>
              <a:off x="8855667" y="3950011"/>
              <a:ext cx="544" cy="822214"/>
            </a:xfrm>
            <a:prstGeom prst="straightConnector1">
              <a:avLst/>
            </a:prstGeom>
            <a:ln w="38100">
              <a:solidFill>
                <a:srgbClr val="82D357"/>
              </a:solidFill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3569421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4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How? Google </a:t>
            </a:r>
            <a:r>
              <a:rPr lang="en-US" altLang="zh-TW" sz="4000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Colab</a:t>
            </a:r>
            <a:r>
              <a:rPr lang="en-US" altLang="zh-TW" sz="4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+ Hugging Face </a:t>
            </a:r>
            <a:r>
              <a:rPr lang="zh-TW" altLang="en-US" sz="4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實作</a:t>
            </a:r>
            <a:endParaRPr lang="zh-TW" altLang="en-US" dirty="0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927763"/>
            <a:ext cx="10515600" cy="1076632"/>
          </a:xfrm>
          <a:prstGeom prst="rect">
            <a:avLst/>
          </a:prstGeom>
        </p:spPr>
      </p:pic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40 </a:t>
            </a:r>
            <a:r>
              <a:rPr lang="zh-TW" altLang="en-US"/>
              <a:t>分鐘簡單聊聊 </a:t>
            </a:r>
            <a:r>
              <a:rPr lang="en-US" altLang="zh-TW"/>
              <a:t>NLP</a:t>
            </a:r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1743" y="3241470"/>
            <a:ext cx="7171063" cy="1117568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51742" y="4571909"/>
            <a:ext cx="7171063" cy="1155862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1882967" y="4888230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>
                <a:solidFill>
                  <a:srgbClr val="DD4A4A"/>
                </a:solidFill>
              </a:rPr>
              <a:t>負面</a:t>
            </a:r>
          </a:p>
        </p:txBody>
      </p:sp>
      <p:sp>
        <p:nvSpPr>
          <p:cNvPr id="9" name="文字方塊 8"/>
          <p:cNvSpPr txBox="1"/>
          <p:nvPr/>
        </p:nvSpPr>
        <p:spPr>
          <a:xfrm>
            <a:off x="1882966" y="3538644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>
                <a:solidFill>
                  <a:srgbClr val="82D357"/>
                </a:solidFill>
              </a:rPr>
              <a:t>正面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C9953AA5-6E97-4485-80E4-9AAB79CDA742}"/>
              </a:ext>
            </a:extLst>
          </p:cNvPr>
          <p:cNvSpPr/>
          <p:nvPr/>
        </p:nvSpPr>
        <p:spPr>
          <a:xfrm>
            <a:off x="6835815" y="2612891"/>
            <a:ext cx="4517985" cy="39150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2734230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4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How? Google </a:t>
            </a:r>
            <a:r>
              <a:rPr lang="en-US" altLang="zh-TW" sz="4000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Colab</a:t>
            </a:r>
            <a:r>
              <a:rPr lang="en-US" altLang="zh-TW" sz="4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+ Hugging Face </a:t>
            </a:r>
            <a:r>
              <a:rPr lang="zh-TW" altLang="en-US" sz="4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實作</a:t>
            </a:r>
            <a:endParaRPr lang="zh-TW" alt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40 </a:t>
            </a:r>
            <a:r>
              <a:rPr lang="zh-TW" altLang="en-US"/>
              <a:t>分鐘簡單聊聊 </a:t>
            </a:r>
            <a:r>
              <a:rPr lang="en-US" altLang="zh-TW"/>
              <a:t>NLP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4789" y="1690688"/>
            <a:ext cx="7862422" cy="4285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475908"/>
      </p:ext>
    </p:extLst>
  </p:cSld>
  <p:clrMapOvr>
    <a:masterClrMapping/>
  </p:clrMapOvr>
  <p:transition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4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How? Google </a:t>
            </a:r>
            <a:r>
              <a:rPr lang="en-US" altLang="zh-TW" sz="4000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Colab</a:t>
            </a:r>
            <a:r>
              <a:rPr lang="en-US" altLang="zh-TW" sz="4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+ Hugging Face </a:t>
            </a:r>
            <a:r>
              <a:rPr lang="zh-TW" altLang="en-US" sz="4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實作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Datasets</a:t>
            </a:r>
          </a:p>
          <a:p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Hugging Face 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網站的 </a:t>
            </a:r>
            <a:r>
              <a:rPr lang="en-US" altLang="zh-TW" dirty="0">
                <a:solidFill>
                  <a:srgbClr val="DD4A4A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datasets</a:t>
            </a: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</a:rPr>
              <a:t> 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頁面</a:t>
            </a:r>
          </a:p>
          <a:p>
            <a:endParaRPr lang="zh-TW" alt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40 </a:t>
            </a:r>
            <a:r>
              <a:rPr lang="zh-TW" altLang="en-US"/>
              <a:t>分鐘簡單聊聊 </a:t>
            </a:r>
            <a:r>
              <a:rPr lang="en-US" altLang="zh-TW"/>
              <a:t>NLP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10978339"/>
      </p:ext>
    </p:extLst>
  </p:cSld>
  <p:clrMapOvr>
    <a:masterClrMapping/>
  </p:clrMapOvr>
  <p:transition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尾版面配置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40 </a:t>
            </a:r>
            <a:r>
              <a:rPr lang="zh-TW" altLang="en-US"/>
              <a:t>分鐘簡單聊聊 </a:t>
            </a:r>
            <a:r>
              <a:rPr lang="en-US" altLang="zh-TW"/>
              <a:t>NLP</a:t>
            </a:r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913" y="548640"/>
            <a:ext cx="11348173" cy="542925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550843" y="1288973"/>
            <a:ext cx="4208444" cy="468891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4966770" y="1288972"/>
            <a:ext cx="6567889" cy="468891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5128018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4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How? Google </a:t>
            </a:r>
            <a:r>
              <a:rPr lang="en-US" altLang="zh-TW" sz="4000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Colab</a:t>
            </a:r>
            <a:r>
              <a:rPr lang="en-US" altLang="zh-TW" sz="4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+ Hugging Face </a:t>
            </a:r>
            <a:r>
              <a:rPr lang="zh-TW" altLang="en-US" sz="4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實作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Task Categories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：</a:t>
            </a: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text-classification</a:t>
            </a:r>
          </a:p>
          <a:p>
            <a:r>
              <a:rPr lang="en-US" altLang="zh-TW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Tasks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：</a:t>
            </a: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sentiment-classification</a:t>
            </a:r>
          </a:p>
          <a:p>
            <a:r>
              <a:rPr lang="en-US" altLang="zh-TW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Languages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：</a:t>
            </a: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English</a:t>
            </a:r>
          </a:p>
          <a:p>
            <a:r>
              <a:rPr lang="en-US" altLang="zh-TW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Dataset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：</a:t>
            </a:r>
            <a:r>
              <a:rPr lang="en-US" altLang="zh-TW" dirty="0" err="1">
                <a:solidFill>
                  <a:srgbClr val="DD4A4A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yelp_review_full</a:t>
            </a:r>
            <a:endParaRPr lang="en-US" altLang="zh-TW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altLang="zh-TW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zh-TW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40 </a:t>
            </a:r>
            <a:r>
              <a:rPr lang="zh-TW" altLang="en-US"/>
              <a:t>分鐘簡單聊聊 </a:t>
            </a:r>
            <a:r>
              <a:rPr lang="en-US" altLang="zh-TW"/>
              <a:t>NLP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179970"/>
            <a:ext cx="10515600" cy="1788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83926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4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How? Google </a:t>
            </a:r>
            <a:r>
              <a:rPr lang="en-US" altLang="zh-TW" sz="4000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Colab</a:t>
            </a:r>
            <a:r>
              <a:rPr lang="en-US" altLang="zh-TW" sz="4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+ Hugging Face </a:t>
            </a:r>
            <a:r>
              <a:rPr lang="zh-TW" altLang="en-US" sz="4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實作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717878"/>
          </a:xfrm>
        </p:spPr>
        <p:txBody>
          <a:bodyPr/>
          <a:lstStyle/>
          <a:p>
            <a:pPr marL="0" indent="0">
              <a:buNone/>
            </a:pPr>
            <a:r>
              <a:rPr lang="zh-TW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下載資料集</a:t>
            </a: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40 </a:t>
            </a:r>
            <a:r>
              <a:rPr lang="zh-TW" altLang="en-US"/>
              <a:t>分鐘簡單聊聊 </a:t>
            </a:r>
            <a:r>
              <a:rPr lang="en-US" altLang="zh-TW"/>
              <a:t>NLP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1626" y="2678440"/>
            <a:ext cx="7868748" cy="1428949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88670B18-F7EA-4B36-9E2E-03CB1C064913}"/>
              </a:ext>
            </a:extLst>
          </p:cNvPr>
          <p:cNvSpPr/>
          <p:nvPr/>
        </p:nvSpPr>
        <p:spPr>
          <a:xfrm>
            <a:off x="6646628" y="3605048"/>
            <a:ext cx="3285647" cy="50234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3385961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4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How? Google </a:t>
            </a:r>
            <a:r>
              <a:rPr lang="en-US" altLang="zh-TW" sz="4000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Colab</a:t>
            </a:r>
            <a:r>
              <a:rPr lang="en-US" altLang="zh-TW" sz="4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+ Hugging Face </a:t>
            </a:r>
            <a:r>
              <a:rPr lang="zh-TW" altLang="en-US" sz="4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實作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查看其中一筆資料</a:t>
            </a: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40 </a:t>
            </a:r>
            <a:r>
              <a:rPr lang="zh-TW" altLang="en-US"/>
              <a:t>分鐘簡單聊聊 </a:t>
            </a:r>
            <a:r>
              <a:rPr lang="en-US" altLang="zh-TW"/>
              <a:t>NLP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556951"/>
            <a:ext cx="10515600" cy="2888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856213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群組 10">
            <a:extLst>
              <a:ext uri="{FF2B5EF4-FFF2-40B4-BE49-F238E27FC236}">
                <a16:creationId xmlns:a16="http://schemas.microsoft.com/office/drawing/2014/main" id="{3D5391F3-3F97-472B-8196-3766EEBF099E}"/>
              </a:ext>
            </a:extLst>
          </p:cNvPr>
          <p:cNvGrpSpPr/>
          <p:nvPr/>
        </p:nvGrpSpPr>
        <p:grpSpPr>
          <a:xfrm>
            <a:off x="4365141" y="1928990"/>
            <a:ext cx="3461717" cy="3068591"/>
            <a:chOff x="4365141" y="1928990"/>
            <a:chExt cx="3461717" cy="3068591"/>
          </a:xfrm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F10CF991-4792-45F1-AAB4-180ECAC12D7C}"/>
                </a:ext>
              </a:extLst>
            </p:cNvPr>
            <p:cNvSpPr/>
            <p:nvPr/>
          </p:nvSpPr>
          <p:spPr>
            <a:xfrm>
              <a:off x="4365141" y="3058589"/>
              <a:ext cx="3461717" cy="193899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6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What?</a:t>
              </a:r>
            </a:p>
            <a:p>
              <a:pPr algn="ctr"/>
              <a:r>
                <a:rPr lang="en-US" altLang="zh-TW" sz="6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NLP </a:t>
              </a:r>
              <a:r>
                <a:rPr lang="zh-TW" altLang="en-US" sz="6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簡介</a:t>
              </a:r>
              <a:endParaRPr lang="en-US" altLang="zh-TW" sz="60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0" name="矩形: 圓角 9">
              <a:extLst>
                <a:ext uri="{FF2B5EF4-FFF2-40B4-BE49-F238E27FC236}">
                  <a16:creationId xmlns:a16="http://schemas.microsoft.com/office/drawing/2014/main" id="{608EEA14-5125-4BE6-B893-99B6373B82A4}"/>
                </a:ext>
              </a:extLst>
            </p:cNvPr>
            <p:cNvSpPr/>
            <p:nvPr/>
          </p:nvSpPr>
          <p:spPr>
            <a:xfrm>
              <a:off x="5702792" y="1928990"/>
              <a:ext cx="786414" cy="786414"/>
            </a:xfrm>
            <a:prstGeom prst="roundRect">
              <a:avLst/>
            </a:prstGeom>
            <a:solidFill>
              <a:srgbClr val="82D3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3600" dirty="0">
                  <a:solidFill>
                    <a:schemeClr val="bg1"/>
                  </a:solidFill>
                </a:rPr>
                <a:t>1</a:t>
              </a:r>
              <a:endParaRPr lang="zh-TW" altLang="en-US" sz="3600" dirty="0">
                <a:solidFill>
                  <a:schemeClr val="bg1"/>
                </a:solidFill>
              </a:endParaRPr>
            </a:p>
          </p:txBody>
        </p:sp>
      </p:grpSp>
      <p:sp>
        <p:nvSpPr>
          <p:cNvPr id="13" name="頁尾版面配置區 12">
            <a:extLst>
              <a:ext uri="{FF2B5EF4-FFF2-40B4-BE49-F238E27FC236}">
                <a16:creationId xmlns:a16="http://schemas.microsoft.com/office/drawing/2014/main" id="{0E90336A-6BC4-4C7B-AC6F-591BC928CE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40 </a:t>
            </a:r>
            <a:r>
              <a:rPr lang="zh-TW" altLang="en-US"/>
              <a:t>分鐘簡單聊聊 </a:t>
            </a:r>
            <a:r>
              <a:rPr lang="en-US" altLang="zh-TW"/>
              <a:t>NLP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12273083"/>
      </p:ext>
    </p:extLst>
  </p:cSld>
  <p:clrMapOvr>
    <a:masterClrMapping/>
  </p:clrMapOvr>
  <p:transition>
    <p:fade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4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How? Google </a:t>
            </a:r>
            <a:r>
              <a:rPr lang="en-US" altLang="zh-TW" sz="4000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Colab</a:t>
            </a:r>
            <a:r>
              <a:rPr lang="en-US" altLang="zh-TW" sz="4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+ Hugging Face </a:t>
            </a:r>
            <a:r>
              <a:rPr lang="zh-TW" altLang="en-US" sz="4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實作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Tokenizer</a:t>
            </a:r>
          </a:p>
          <a:p>
            <a:pPr marL="0" indent="0">
              <a:buNone/>
            </a:pPr>
            <a:endParaRPr lang="zh-TW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40 </a:t>
            </a:r>
            <a:r>
              <a:rPr lang="zh-TW" altLang="en-US"/>
              <a:t>分鐘簡單聊聊 </a:t>
            </a:r>
            <a:r>
              <a:rPr lang="en-US" altLang="zh-TW"/>
              <a:t>NLP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5809" y="2782163"/>
            <a:ext cx="8640381" cy="1086002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77E87F60-0F71-4540-AECF-694F5D72965D}"/>
              </a:ext>
            </a:extLst>
          </p:cNvPr>
          <p:cNvSpPr/>
          <p:nvPr/>
        </p:nvSpPr>
        <p:spPr>
          <a:xfrm>
            <a:off x="7844807" y="3429000"/>
            <a:ext cx="2571383" cy="43916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9356034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4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How? Google </a:t>
            </a:r>
            <a:r>
              <a:rPr lang="en-US" altLang="zh-TW" sz="4000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Colab</a:t>
            </a:r>
            <a:r>
              <a:rPr lang="en-US" altLang="zh-TW" sz="4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+ Hugging Face </a:t>
            </a:r>
            <a:r>
              <a:rPr lang="zh-TW" altLang="en-US" sz="4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實作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60223"/>
          </a:xfrm>
        </p:spPr>
        <p:txBody>
          <a:bodyPr/>
          <a:lstStyle/>
          <a:p>
            <a:pPr marL="0" indent="0">
              <a:buNone/>
            </a:pPr>
            <a:r>
              <a:rPr lang="zh-TW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資料預處理</a:t>
            </a: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40 </a:t>
            </a:r>
            <a:r>
              <a:rPr lang="zh-TW" altLang="en-US"/>
              <a:t>分鐘簡單聊聊 </a:t>
            </a:r>
            <a:r>
              <a:rPr lang="en-US" altLang="zh-TW"/>
              <a:t>NLP</a:t>
            </a:r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A9ECA3A-2C8C-4DAC-9671-E6304B25A2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711743"/>
            <a:ext cx="10515600" cy="783158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9EC804C8-3F36-42B2-92DE-B69DD3B64B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820796"/>
            <a:ext cx="10515600" cy="442404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4525015E-6C52-4A38-BF46-ABA4513C68F8}"/>
              </a:ext>
            </a:extLst>
          </p:cNvPr>
          <p:cNvSpPr/>
          <p:nvPr/>
        </p:nvSpPr>
        <p:spPr>
          <a:xfrm>
            <a:off x="7098573" y="3103322"/>
            <a:ext cx="4255227" cy="39157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3374852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4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How? Google </a:t>
            </a:r>
            <a:r>
              <a:rPr lang="en-US" altLang="zh-TW" sz="4000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Colab</a:t>
            </a:r>
            <a:r>
              <a:rPr lang="en-US" altLang="zh-TW" sz="4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+ Hugging Face </a:t>
            </a:r>
            <a:r>
              <a:rPr lang="zh-TW" altLang="en-US" sz="4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實作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Fine-tune </a:t>
            </a:r>
            <a:r>
              <a:rPr lang="zh-TW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模型</a:t>
            </a:r>
            <a:endParaRPr lang="en-US" altLang="zh-TW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altLang="zh-TW" dirty="0" err="1">
                <a:solidFill>
                  <a:srgbClr val="DD4A4A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bert</a:t>
            </a:r>
            <a:r>
              <a:rPr lang="en-US" altLang="zh-TW" dirty="0">
                <a:solidFill>
                  <a:srgbClr val="DD4A4A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-base-cased</a:t>
            </a:r>
            <a:endParaRPr lang="zh-TW" altLang="en-US" dirty="0">
              <a:solidFill>
                <a:srgbClr val="DD4A4A"/>
              </a:solidFill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40 </a:t>
            </a:r>
            <a:r>
              <a:rPr lang="zh-TW" altLang="en-US"/>
              <a:t>分鐘簡單聊聊 </a:t>
            </a:r>
            <a:r>
              <a:rPr lang="en-US" altLang="zh-TW"/>
              <a:t>NLP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12A1201-1366-46CE-8302-D301D4D7D4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320777"/>
            <a:ext cx="10515600" cy="91908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2D1EE6E8-2968-46AB-AACE-6C997B1EEDAE}"/>
              </a:ext>
            </a:extLst>
          </p:cNvPr>
          <p:cNvSpPr/>
          <p:nvPr/>
        </p:nvSpPr>
        <p:spPr>
          <a:xfrm>
            <a:off x="7655623" y="3872454"/>
            <a:ext cx="1961344" cy="36740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1750814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4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How? Google </a:t>
            </a:r>
            <a:r>
              <a:rPr lang="en-US" altLang="zh-TW" sz="4000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Colab</a:t>
            </a:r>
            <a:r>
              <a:rPr lang="en-US" altLang="zh-TW" sz="4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+ Hugging Face </a:t>
            </a:r>
            <a:r>
              <a:rPr lang="zh-TW" altLang="en-US" sz="4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實作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衡量指標</a:t>
            </a: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40 </a:t>
            </a:r>
            <a:r>
              <a:rPr lang="zh-TW" altLang="en-US"/>
              <a:t>分鐘簡單聊聊 </a:t>
            </a:r>
            <a:r>
              <a:rPr lang="en-US" altLang="zh-TW"/>
              <a:t>NLP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E306E98-B802-4962-97C0-AB21C5EA17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1408" y="2543969"/>
            <a:ext cx="4829175" cy="1457325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52A816D5-B0C2-4C5B-A433-490C4B60B2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4432" y="4180681"/>
            <a:ext cx="9763125" cy="1400175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F2AEDD75-DAA5-4BB7-A34E-DE4384E7E273}"/>
              </a:ext>
            </a:extLst>
          </p:cNvPr>
          <p:cNvSpPr/>
          <p:nvPr/>
        </p:nvSpPr>
        <p:spPr>
          <a:xfrm>
            <a:off x="6751732" y="3543403"/>
            <a:ext cx="1540930" cy="35593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20535A6-2D8F-452C-BAE5-F50D0FDD03F0}"/>
              </a:ext>
            </a:extLst>
          </p:cNvPr>
          <p:cNvSpPr/>
          <p:nvPr/>
        </p:nvSpPr>
        <p:spPr>
          <a:xfrm>
            <a:off x="3466085" y="5204359"/>
            <a:ext cx="7511472" cy="37649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812947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4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How? Google </a:t>
            </a:r>
            <a:r>
              <a:rPr lang="en-US" altLang="zh-TW" sz="4000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Colab</a:t>
            </a:r>
            <a:r>
              <a:rPr lang="en-US" altLang="zh-TW" sz="4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+ Hugging Face </a:t>
            </a:r>
            <a:r>
              <a:rPr lang="zh-TW" altLang="en-US" sz="4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實作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97161"/>
          </a:xfrm>
        </p:spPr>
        <p:txBody>
          <a:bodyPr/>
          <a:lstStyle/>
          <a:p>
            <a:pPr marL="0" indent="0">
              <a:buNone/>
            </a:pPr>
            <a:r>
              <a:rPr lang="zh-TW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超參數</a:t>
            </a: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40 </a:t>
            </a:r>
            <a:r>
              <a:rPr lang="zh-TW" altLang="en-US"/>
              <a:t>分鐘簡單聊聊 </a:t>
            </a:r>
            <a:r>
              <a:rPr lang="en-US" altLang="zh-TW"/>
              <a:t>NLP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383E705-47E8-4D88-9E1D-4231F46EE9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1" y="2651345"/>
            <a:ext cx="10515599" cy="932084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3F8E19DA-D22D-41DF-9EFC-3F017CEBABD6}"/>
              </a:ext>
            </a:extLst>
          </p:cNvPr>
          <p:cNvSpPr/>
          <p:nvPr/>
        </p:nvSpPr>
        <p:spPr>
          <a:xfrm>
            <a:off x="4964973" y="3206906"/>
            <a:ext cx="6388826" cy="37652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9444699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4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How? Google </a:t>
            </a:r>
            <a:r>
              <a:rPr lang="en-US" altLang="zh-TW" sz="4000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Colab</a:t>
            </a:r>
            <a:r>
              <a:rPr lang="en-US" altLang="zh-TW" sz="4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+ Hugging Face </a:t>
            </a:r>
            <a:r>
              <a:rPr lang="zh-TW" altLang="en-US" sz="4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實作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97161"/>
          </a:xfrm>
        </p:spPr>
        <p:txBody>
          <a:bodyPr/>
          <a:lstStyle/>
          <a:p>
            <a:pPr marL="0" indent="0">
              <a:buNone/>
            </a:pPr>
            <a:r>
              <a:rPr lang="en-US" altLang="zh-TW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Trainer</a:t>
            </a: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40 </a:t>
            </a:r>
            <a:r>
              <a:rPr lang="zh-TW" altLang="en-US"/>
              <a:t>分鐘簡單聊聊 </a:t>
            </a:r>
            <a:r>
              <a:rPr lang="en-US" altLang="zh-TW"/>
              <a:t>NLP</a:t>
            </a:r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A86466B-1E3E-4DAD-BE84-FE65BE008C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6422" y="2457723"/>
            <a:ext cx="6759155" cy="3165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501731"/>
      </p:ext>
    </p:extLst>
  </p:cSld>
  <p:clrMapOvr>
    <a:masterClrMapping/>
  </p:clrMapOvr>
  <p:transition>
    <p:fade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4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How? Google </a:t>
            </a:r>
            <a:r>
              <a:rPr lang="en-US" altLang="zh-TW" sz="4000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Colab</a:t>
            </a:r>
            <a:r>
              <a:rPr lang="en-US" altLang="zh-TW" sz="4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+ Hugging Face </a:t>
            </a:r>
            <a:r>
              <a:rPr lang="zh-TW" altLang="en-US" sz="4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實作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97161"/>
          </a:xfrm>
        </p:spPr>
        <p:txBody>
          <a:bodyPr/>
          <a:lstStyle/>
          <a:p>
            <a:pPr marL="0" indent="0">
              <a:buNone/>
            </a:pPr>
            <a:r>
              <a:rPr lang="en-US" altLang="zh-TW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Fine-tune</a:t>
            </a: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40 </a:t>
            </a:r>
            <a:r>
              <a:rPr lang="zh-TW" altLang="en-US"/>
              <a:t>分鐘簡單聊聊 </a:t>
            </a:r>
            <a:r>
              <a:rPr lang="en-US" altLang="zh-TW"/>
              <a:t>NLP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2A201D9-F418-4220-B397-6DADB68EAE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7275" y="2457723"/>
            <a:ext cx="2457450" cy="5334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0968DCE3-784F-464B-9168-3401844213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6379" y="3195738"/>
            <a:ext cx="8119242" cy="2528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66039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4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How? Google </a:t>
            </a:r>
            <a:r>
              <a:rPr lang="en-US" altLang="zh-TW" sz="4000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Colab</a:t>
            </a:r>
            <a:r>
              <a:rPr lang="en-US" altLang="zh-TW" sz="4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+ Hugging Face </a:t>
            </a:r>
            <a:r>
              <a:rPr lang="zh-TW" altLang="en-US" sz="4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實作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97161"/>
          </a:xfrm>
        </p:spPr>
        <p:txBody>
          <a:bodyPr/>
          <a:lstStyle/>
          <a:p>
            <a:pPr marL="0" indent="0">
              <a:buNone/>
            </a:pPr>
            <a:r>
              <a:rPr lang="zh-TW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儲存模型</a:t>
            </a: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40 </a:t>
            </a:r>
            <a:r>
              <a:rPr lang="zh-TW" altLang="en-US"/>
              <a:t>分鐘簡單聊聊 </a:t>
            </a:r>
            <a:r>
              <a:rPr lang="en-US" altLang="zh-TW"/>
              <a:t>NLP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3763986-774F-464A-A329-727A04123B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9987" y="2574541"/>
            <a:ext cx="4772025" cy="447675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99DFD841-3EE5-432D-8180-C5C1769CBC15}"/>
              </a:ext>
            </a:extLst>
          </p:cNvPr>
          <p:cNvSpPr/>
          <p:nvPr/>
        </p:nvSpPr>
        <p:spPr>
          <a:xfrm>
            <a:off x="6278766" y="2574541"/>
            <a:ext cx="1992875" cy="44767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3475903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4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How? Google </a:t>
            </a:r>
            <a:r>
              <a:rPr lang="en-US" altLang="zh-TW" sz="4000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Colab</a:t>
            </a:r>
            <a:r>
              <a:rPr lang="en-US" altLang="zh-TW" sz="4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+ Hugging Face </a:t>
            </a:r>
            <a:r>
              <a:rPr lang="zh-TW" altLang="en-US" sz="4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實作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97161"/>
          </a:xfrm>
        </p:spPr>
        <p:txBody>
          <a:bodyPr/>
          <a:lstStyle/>
          <a:p>
            <a:pPr marL="0" indent="0">
              <a:buNone/>
            </a:pPr>
            <a:r>
              <a:rPr lang="zh-TW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載入模型</a:t>
            </a: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40 </a:t>
            </a:r>
            <a:r>
              <a:rPr lang="zh-TW" altLang="en-US"/>
              <a:t>分鐘簡單聊聊 </a:t>
            </a:r>
            <a:r>
              <a:rPr lang="en-US" altLang="zh-TW"/>
              <a:t>NLP</a:t>
            </a:r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50765EA7-3EAD-4616-823F-6C3ABEFF5E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367689"/>
            <a:ext cx="10515600" cy="947863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E036AD5B-059A-4EF4-BF7E-9D6C56DDE3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798253"/>
            <a:ext cx="10229850" cy="1057275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C16489F1-40F6-48C3-B83E-65FA10A8AD50}"/>
              </a:ext>
            </a:extLst>
          </p:cNvPr>
          <p:cNvSpPr/>
          <p:nvPr/>
        </p:nvSpPr>
        <p:spPr>
          <a:xfrm>
            <a:off x="9075175" y="3440097"/>
            <a:ext cx="1992875" cy="41543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1683A97-46ED-42CD-B524-3B8C79DAC79F}"/>
              </a:ext>
            </a:extLst>
          </p:cNvPr>
          <p:cNvSpPr/>
          <p:nvPr/>
        </p:nvSpPr>
        <p:spPr>
          <a:xfrm>
            <a:off x="9848193" y="4900120"/>
            <a:ext cx="1505607" cy="41543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1333546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4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How? Google </a:t>
            </a:r>
            <a:r>
              <a:rPr lang="en-US" altLang="zh-TW" sz="4000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Colab</a:t>
            </a:r>
            <a:r>
              <a:rPr lang="en-US" altLang="zh-TW" sz="4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+ Hugging Face </a:t>
            </a:r>
            <a:r>
              <a:rPr lang="zh-TW" altLang="en-US" sz="4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實作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97161"/>
          </a:xfrm>
        </p:spPr>
        <p:txBody>
          <a:bodyPr/>
          <a:lstStyle/>
          <a:p>
            <a:pPr marL="0" indent="0">
              <a:buNone/>
            </a:pPr>
            <a:r>
              <a:rPr lang="zh-TW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分享模型</a:t>
            </a: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40 </a:t>
            </a:r>
            <a:r>
              <a:rPr lang="zh-TW" altLang="en-US"/>
              <a:t>分鐘簡單聊聊 </a:t>
            </a:r>
            <a:r>
              <a:rPr lang="en-US" altLang="zh-TW"/>
              <a:t>NLP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782B971-C2EE-4C04-BA4D-88D6BACE1D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5262" y="2457723"/>
            <a:ext cx="4181475" cy="46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413817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40 </a:t>
            </a:r>
            <a:r>
              <a:rPr lang="zh-TW" altLang="en-US"/>
              <a:t>分鐘簡單聊聊 </a:t>
            </a:r>
            <a:r>
              <a:rPr lang="en-US" altLang="zh-TW"/>
              <a:t>NLP</a:t>
            </a:r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1457" y="451692"/>
            <a:ext cx="9629085" cy="5408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656209"/>
      </p:ext>
    </p:extLst>
  </p:cSld>
  <p:clrMapOvr>
    <a:masterClrMapping/>
  </p:clrMapOvr>
  <p:transition>
    <p:fade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4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How? Google </a:t>
            </a:r>
            <a:r>
              <a:rPr lang="en-US" altLang="zh-TW" sz="4000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Colab</a:t>
            </a:r>
            <a:r>
              <a:rPr lang="en-US" altLang="zh-TW" sz="4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+ Hugging Face </a:t>
            </a:r>
            <a:r>
              <a:rPr lang="zh-TW" altLang="en-US" sz="4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實作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97161"/>
          </a:xfrm>
        </p:spPr>
        <p:txBody>
          <a:bodyPr/>
          <a:lstStyle/>
          <a:p>
            <a:pPr marL="0" indent="0">
              <a:buNone/>
            </a:pPr>
            <a:r>
              <a:rPr lang="zh-TW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分享模型</a:t>
            </a: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40 </a:t>
            </a:r>
            <a:r>
              <a:rPr lang="zh-TW" altLang="en-US"/>
              <a:t>分鐘簡單聊聊 </a:t>
            </a:r>
            <a:r>
              <a:rPr lang="en-US" altLang="zh-TW"/>
              <a:t>NLP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8B26394-4225-409B-B94B-3B275559C1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7512" y="2322786"/>
            <a:ext cx="6276975" cy="1114425"/>
          </a:xfrm>
          <a:prstGeom prst="rect">
            <a:avLst/>
          </a:prstGeom>
        </p:spPr>
      </p:pic>
      <p:pic>
        <p:nvPicPr>
          <p:cNvPr id="1026" name="Picture 2" descr="https://i.imgur.com/2a0zns2.png">
            <a:extLst>
              <a:ext uri="{FF2B5EF4-FFF2-40B4-BE49-F238E27FC236}">
                <a16:creationId xmlns:a16="http://schemas.microsoft.com/office/drawing/2014/main" id="{F9E39A7C-707D-4944-BEBB-5D5FD997A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3085" y="3644532"/>
            <a:ext cx="5185830" cy="235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281713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4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How? Google </a:t>
            </a:r>
            <a:r>
              <a:rPr lang="en-US" altLang="zh-TW" sz="4000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Colab</a:t>
            </a:r>
            <a:r>
              <a:rPr lang="en-US" altLang="zh-TW" sz="4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+ Hugging Face </a:t>
            </a:r>
            <a:r>
              <a:rPr lang="zh-TW" altLang="en-US" sz="4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實作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97161"/>
          </a:xfrm>
        </p:spPr>
        <p:txBody>
          <a:bodyPr/>
          <a:lstStyle/>
          <a:p>
            <a:pPr marL="0" indent="0">
              <a:buNone/>
            </a:pPr>
            <a:r>
              <a:rPr lang="zh-TW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分享模型</a:t>
            </a: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40 </a:t>
            </a:r>
            <a:r>
              <a:rPr lang="zh-TW" altLang="en-US"/>
              <a:t>分鐘簡單聊聊 </a:t>
            </a:r>
            <a:r>
              <a:rPr lang="en-US" altLang="zh-TW"/>
              <a:t>NLP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23F4AED-5D19-4FA9-BF2C-5E7E76FE2E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0925" y="2457723"/>
            <a:ext cx="5010150" cy="466725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5E5DBFC0-E997-4750-BBA0-FE5C745E7B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8062" y="3487457"/>
            <a:ext cx="5095875" cy="47625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E63211B4-1A4A-4F1D-8990-5F52087437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48062" y="4526716"/>
            <a:ext cx="5105400" cy="466725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1B3DF96E-DBEC-479C-94AE-2EDADF152F89}"/>
              </a:ext>
            </a:extLst>
          </p:cNvPr>
          <p:cNvSpPr/>
          <p:nvPr/>
        </p:nvSpPr>
        <p:spPr>
          <a:xfrm>
            <a:off x="6416058" y="2470363"/>
            <a:ext cx="2065790" cy="41543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CD98F35C-2CCA-4195-929E-C0C6924D3298}"/>
              </a:ext>
            </a:extLst>
          </p:cNvPr>
          <p:cNvSpPr/>
          <p:nvPr/>
        </p:nvSpPr>
        <p:spPr>
          <a:xfrm>
            <a:off x="6416058" y="3517866"/>
            <a:ext cx="2065790" cy="41543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BD15B536-2D4F-477F-8F61-B6D39C600779}"/>
              </a:ext>
            </a:extLst>
          </p:cNvPr>
          <p:cNvSpPr/>
          <p:nvPr/>
        </p:nvSpPr>
        <p:spPr>
          <a:xfrm>
            <a:off x="6416058" y="4552362"/>
            <a:ext cx="2065790" cy="41543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3479832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4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How? Google </a:t>
            </a:r>
            <a:r>
              <a:rPr lang="en-US" altLang="zh-TW" sz="4000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Colab</a:t>
            </a:r>
            <a:r>
              <a:rPr lang="en-US" altLang="zh-TW" sz="4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+ Hugging Face </a:t>
            </a:r>
            <a:r>
              <a:rPr lang="zh-TW" altLang="en-US" sz="4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實作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97161"/>
          </a:xfrm>
        </p:spPr>
        <p:txBody>
          <a:bodyPr/>
          <a:lstStyle/>
          <a:p>
            <a:pPr marL="0" indent="0">
              <a:buNone/>
            </a:pPr>
            <a:r>
              <a:rPr lang="zh-TW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下載模型</a:t>
            </a: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40 </a:t>
            </a:r>
            <a:r>
              <a:rPr lang="zh-TW" altLang="en-US"/>
              <a:t>分鐘簡單聊聊 </a:t>
            </a:r>
            <a:r>
              <a:rPr lang="en-US" altLang="zh-TW"/>
              <a:t>NLP</a:t>
            </a:r>
            <a:endParaRPr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20FC1533-8939-494C-B59F-C9E7E04B48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723514"/>
            <a:ext cx="10515600" cy="1266321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CC5D121C-05E6-4568-A680-BEB18CF2600F}"/>
              </a:ext>
            </a:extLst>
          </p:cNvPr>
          <p:cNvSpPr/>
          <p:nvPr/>
        </p:nvSpPr>
        <p:spPr>
          <a:xfrm>
            <a:off x="8153400" y="3310759"/>
            <a:ext cx="3200400" cy="36786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658238E-492A-4E65-84AD-F1DC78B85DCB}"/>
              </a:ext>
            </a:extLst>
          </p:cNvPr>
          <p:cNvSpPr/>
          <p:nvPr/>
        </p:nvSpPr>
        <p:spPr>
          <a:xfrm>
            <a:off x="6256283" y="3678621"/>
            <a:ext cx="3200400" cy="27667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7322211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4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How? Google </a:t>
            </a:r>
            <a:r>
              <a:rPr lang="en-US" altLang="zh-TW" sz="4000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Colab</a:t>
            </a:r>
            <a:r>
              <a:rPr lang="en-US" altLang="zh-TW" sz="4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+ Hugging Face </a:t>
            </a:r>
            <a:r>
              <a:rPr lang="zh-TW" altLang="en-US" sz="4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實作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97161"/>
          </a:xfrm>
        </p:spPr>
        <p:txBody>
          <a:bodyPr/>
          <a:lstStyle/>
          <a:p>
            <a:pPr marL="0" indent="0">
              <a:buNone/>
            </a:pPr>
            <a:r>
              <a:rPr lang="zh-TW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下載模型</a:t>
            </a: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40 </a:t>
            </a:r>
            <a:r>
              <a:rPr lang="zh-TW" altLang="en-US"/>
              <a:t>分鐘簡單聊聊 </a:t>
            </a:r>
            <a:r>
              <a:rPr lang="en-US" altLang="zh-TW"/>
              <a:t>NLP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9749913-018C-499A-BE94-04E450D846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1" y="2725080"/>
            <a:ext cx="10515600" cy="1009569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AA2C7122-C732-4365-B3C8-BB25D397F9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199" y="4136943"/>
            <a:ext cx="10515600" cy="1064519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475094EE-2FFC-41EF-B3B2-E08B4AE2E4DF}"/>
              </a:ext>
            </a:extLst>
          </p:cNvPr>
          <p:cNvSpPr/>
          <p:nvPr/>
        </p:nvSpPr>
        <p:spPr>
          <a:xfrm>
            <a:off x="6568966" y="3357178"/>
            <a:ext cx="4784834" cy="36786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8263101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4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How? Google </a:t>
            </a:r>
            <a:r>
              <a:rPr lang="en-US" altLang="zh-TW" sz="4000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Colab</a:t>
            </a:r>
            <a:r>
              <a:rPr lang="en-US" altLang="zh-TW" sz="4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+ Hugging Face </a:t>
            </a:r>
            <a:r>
              <a:rPr lang="zh-TW" altLang="en-US" sz="4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實作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97161"/>
          </a:xfrm>
        </p:spPr>
        <p:txBody>
          <a:bodyPr/>
          <a:lstStyle/>
          <a:p>
            <a:pPr marL="0" indent="0">
              <a:buNone/>
            </a:pPr>
            <a:r>
              <a:rPr lang="en-US" altLang="zh-TW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Hugging Face </a:t>
            </a:r>
            <a:r>
              <a:rPr lang="zh-TW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網站</a:t>
            </a: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40 </a:t>
            </a:r>
            <a:r>
              <a:rPr lang="zh-TW" altLang="en-US"/>
              <a:t>分鐘簡單聊聊 </a:t>
            </a:r>
            <a:r>
              <a:rPr lang="en-US" altLang="zh-TW"/>
              <a:t>NLP</a:t>
            </a:r>
            <a:endParaRPr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7FA08BE1-2E8D-4445-93DA-90AB32C93F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322786"/>
            <a:ext cx="10515600" cy="3689473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9A22E14B-5575-4399-8651-70E5F0A9F949}"/>
              </a:ext>
            </a:extLst>
          </p:cNvPr>
          <p:cNvSpPr/>
          <p:nvPr/>
        </p:nvSpPr>
        <p:spPr>
          <a:xfrm>
            <a:off x="838200" y="3586946"/>
            <a:ext cx="6140669" cy="242531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572CF19A-2FEC-428A-9940-BB0B7788B91E}"/>
              </a:ext>
            </a:extLst>
          </p:cNvPr>
          <p:cNvSpPr/>
          <p:nvPr/>
        </p:nvSpPr>
        <p:spPr>
          <a:xfrm>
            <a:off x="7097111" y="4456386"/>
            <a:ext cx="4256689" cy="155587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0715924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23BC033-D45B-41C3-8AF0-0630D147B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4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How? Google </a:t>
            </a:r>
            <a:r>
              <a:rPr lang="en-US" altLang="zh-TW" sz="4000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Colab</a:t>
            </a:r>
            <a:r>
              <a:rPr lang="en-US" altLang="zh-TW" sz="4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+ Hugging Face </a:t>
            </a:r>
            <a:r>
              <a:rPr lang="zh-TW" altLang="en-US" sz="4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實作</a:t>
            </a:r>
            <a:endParaRPr lang="zh-TW" altLang="en-US" dirty="0"/>
          </a:p>
        </p:txBody>
      </p:sp>
      <p:graphicFrame>
        <p:nvGraphicFramePr>
          <p:cNvPr id="5" name="內容版面配置區 4">
            <a:extLst>
              <a:ext uri="{FF2B5EF4-FFF2-40B4-BE49-F238E27FC236}">
                <a16:creationId xmlns:a16="http://schemas.microsoft.com/office/drawing/2014/main" id="{983872B2-B2FD-470A-A553-F9FCBAD620C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64999948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A96D10D4-FAE4-418A-A3B1-B2DB74C392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40 </a:t>
            </a:r>
            <a:r>
              <a:rPr lang="zh-TW" altLang="en-US"/>
              <a:t>分鐘簡單聊聊 </a:t>
            </a:r>
            <a:r>
              <a:rPr lang="en-US" altLang="zh-TW"/>
              <a:t>NLP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6715942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CE5CDF7-926E-4025-A964-0643000EFBE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graphicEl>
                                              <a:dgm id="{4CE5CDF7-926E-4025-A964-0643000EFBE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8A9DA71-DC33-475C-95CA-5727EB68BEC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graphicEl>
                                              <a:dgm id="{88A9DA71-DC33-475C-95CA-5727EB68BEC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DA16935-DC25-49C0-86E1-BB2F165D3A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graphicEl>
                                              <a:dgm id="{ADA16935-DC25-49C0-86E1-BB2F165D3A5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500F123-7A11-4746-B4F3-C80451712DB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graphicEl>
                                              <a:dgm id="{7500F123-7A11-4746-B4F3-C80451712DB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D089865-ED05-4F4D-8596-1CC7ED0A659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graphicEl>
                                              <a:dgm id="{6D089865-ED05-4F4D-8596-1CC7ED0A659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370278F-E675-4710-A687-582CB51994B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graphicEl>
                                              <a:dgm id="{7370278F-E675-4710-A687-582CB51994B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E8A8A6D-178B-45E1-B388-10A404DB8B1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graphicEl>
                                              <a:dgm id="{2E8A8A6D-178B-45E1-B388-10A404DB8B1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8076782-0DAD-4F90-98F9-54BEAFDCD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Reference</a:t>
            </a:r>
            <a:endParaRPr lang="zh-TW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190FAA0-F2FA-4658-B052-8AD4842D6A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b="1" dirty="0">
                <a:solidFill>
                  <a:srgbClr val="DD4A4A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斷開中文的鎖鍊！自然語言處理 </a:t>
            </a:r>
            <a:r>
              <a:rPr lang="en-US" altLang="zh-TW" b="1" dirty="0">
                <a:solidFill>
                  <a:srgbClr val="DD4A4A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(NLP)</a:t>
            </a:r>
            <a:r>
              <a:rPr lang="zh-TW" altLang="en-US" b="1" dirty="0">
                <a:solidFill>
                  <a:srgbClr val="DD4A4A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是什麼？</a:t>
            </a:r>
            <a:endParaRPr lang="zh-TW" altLang="en-US" b="1" dirty="0">
              <a:solidFill>
                <a:srgbClr val="DD4A4A"/>
              </a:solidFill>
            </a:endParaRPr>
          </a:p>
          <a:p>
            <a:r>
              <a:rPr lang="en-US" altLang="zh-TW" b="1" dirty="0">
                <a:solidFill>
                  <a:srgbClr val="DD4A4A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NLP</a:t>
            </a:r>
            <a:r>
              <a:rPr lang="zh-TW" altLang="en-US" b="1" dirty="0">
                <a:solidFill>
                  <a:srgbClr val="DD4A4A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自然語言處理 </a:t>
            </a:r>
            <a:r>
              <a:rPr lang="en-US" altLang="zh-TW" b="1" dirty="0">
                <a:solidFill>
                  <a:srgbClr val="DD4A4A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– </a:t>
            </a:r>
            <a:r>
              <a:rPr lang="zh-TW" altLang="en-US" b="1" dirty="0">
                <a:solidFill>
                  <a:srgbClr val="DD4A4A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技術原理與其產業應用</a:t>
            </a:r>
            <a:endParaRPr lang="zh-TW" altLang="en-US" b="1" dirty="0">
              <a:solidFill>
                <a:srgbClr val="DD4A4A"/>
              </a:solidFill>
            </a:endParaRPr>
          </a:p>
          <a:p>
            <a:r>
              <a:rPr lang="zh-TW" altLang="en-US" b="1" dirty="0">
                <a:solidFill>
                  <a:srgbClr val="DD4A4A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進入 </a:t>
            </a:r>
            <a:r>
              <a:rPr lang="en-US" altLang="zh-TW" b="1" dirty="0">
                <a:solidFill>
                  <a:srgbClr val="DD4A4A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NLP </a:t>
            </a:r>
            <a:r>
              <a:rPr lang="zh-TW" altLang="en-US" b="1" dirty="0">
                <a:solidFill>
                  <a:srgbClr val="DD4A4A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世界的最佳橋樑：寫給所有人的自然語言處理與深度學習入門指南</a:t>
            </a:r>
            <a:endParaRPr lang="zh-TW" altLang="en-US" b="1" dirty="0">
              <a:solidFill>
                <a:srgbClr val="DD4A4A"/>
              </a:solidFill>
            </a:endParaRPr>
          </a:p>
          <a:p>
            <a:r>
              <a:rPr lang="zh-TW" altLang="en-US" b="1" dirty="0">
                <a:solidFill>
                  <a:srgbClr val="DD4A4A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進擊的 </a:t>
            </a:r>
            <a:r>
              <a:rPr lang="en-US" altLang="zh-TW" b="1" dirty="0">
                <a:solidFill>
                  <a:srgbClr val="DD4A4A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BERT</a:t>
            </a:r>
            <a:r>
              <a:rPr lang="zh-TW" altLang="en-US" b="1" dirty="0">
                <a:solidFill>
                  <a:srgbClr val="DD4A4A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：</a:t>
            </a:r>
            <a:r>
              <a:rPr lang="en-US" altLang="zh-TW" b="1" dirty="0">
                <a:solidFill>
                  <a:srgbClr val="DD4A4A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NLP </a:t>
            </a:r>
            <a:r>
              <a:rPr lang="zh-TW" altLang="en-US" b="1" dirty="0">
                <a:solidFill>
                  <a:srgbClr val="DD4A4A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界的巨人之力與遷移學習</a:t>
            </a:r>
            <a:endParaRPr lang="zh-TW" altLang="en-US" b="1" dirty="0">
              <a:solidFill>
                <a:srgbClr val="DD4A4A"/>
              </a:solidFill>
            </a:endParaRPr>
          </a:p>
          <a:p>
            <a:r>
              <a:rPr lang="zh-TW" altLang="en-US" b="1" dirty="0">
                <a:solidFill>
                  <a:srgbClr val="DD4A4A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台大李宏毅教授 </a:t>
            </a:r>
            <a:r>
              <a:rPr lang="en-US" altLang="zh-TW" b="1" dirty="0">
                <a:solidFill>
                  <a:srgbClr val="DD4A4A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-</a:t>
            </a:r>
            <a:r>
              <a:rPr lang="zh-TW" altLang="en-US" b="1" dirty="0">
                <a:solidFill>
                  <a:srgbClr val="DD4A4A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altLang="zh-TW" b="1" dirty="0">
                <a:solidFill>
                  <a:srgbClr val="DD4A4A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ELMO, BERT, GPT</a:t>
            </a:r>
            <a:endParaRPr lang="en-US" altLang="zh-TW" b="1" dirty="0">
              <a:solidFill>
                <a:srgbClr val="DD4A4A"/>
              </a:solidFill>
            </a:endParaRPr>
          </a:p>
          <a:p>
            <a:r>
              <a:rPr lang="zh-TW" altLang="en-US" b="1" dirty="0">
                <a:solidFill>
                  <a:srgbClr val="DD4A4A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🤗 </a:t>
            </a:r>
            <a:r>
              <a:rPr lang="en-US" altLang="zh-TW" b="1" dirty="0">
                <a:solidFill>
                  <a:srgbClr val="DD4A4A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Transformers</a:t>
            </a:r>
            <a:r>
              <a:rPr lang="zh-TW" altLang="en-US" b="1" dirty="0">
                <a:solidFill>
                  <a:srgbClr val="DD4A4A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altLang="zh-TW" b="1" dirty="0">
                <a:solidFill>
                  <a:srgbClr val="DD4A4A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Document</a:t>
            </a:r>
            <a:endParaRPr lang="en-US" altLang="zh-TW" b="1" dirty="0">
              <a:solidFill>
                <a:srgbClr val="DD4A4A"/>
              </a:solidFill>
            </a:endParaRPr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F57BDDFD-2821-4A25-A8E8-3AC0D778D4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40 </a:t>
            </a:r>
            <a:r>
              <a:rPr lang="zh-TW" altLang="en-US"/>
              <a:t>分鐘簡單聊聊 </a:t>
            </a:r>
            <a:r>
              <a:rPr lang="en-US" altLang="zh-TW"/>
              <a:t>NLP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18132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0AA7A60-2F9F-44DF-B0C5-BE3EF6E6F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Summary</a:t>
            </a:r>
            <a:endParaRPr lang="zh-TW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A7660A1B-C617-4451-A227-DBD80587B5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40 </a:t>
            </a:r>
            <a:r>
              <a:rPr lang="zh-TW" altLang="en-US"/>
              <a:t>分鐘簡單聊聊 </a:t>
            </a:r>
            <a:r>
              <a:rPr lang="en-US" altLang="zh-TW"/>
              <a:t>NLP</a:t>
            </a:r>
            <a:endParaRPr lang="zh-TW" altLang="en-US" dirty="0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ED9196CE-78B3-4793-A2BC-C2F0D7DC8DC8}"/>
              </a:ext>
            </a:extLst>
          </p:cNvPr>
          <p:cNvGrpSpPr/>
          <p:nvPr/>
        </p:nvGrpSpPr>
        <p:grpSpPr>
          <a:xfrm>
            <a:off x="1078795" y="1706688"/>
            <a:ext cx="4514346" cy="786414"/>
            <a:chOff x="1006876" y="2008889"/>
            <a:chExt cx="4514346" cy="786414"/>
          </a:xfrm>
        </p:grpSpPr>
        <p:sp>
          <p:nvSpPr>
            <p:cNvPr id="7" name="矩形: 圓角 4">
              <a:extLst>
                <a:ext uri="{FF2B5EF4-FFF2-40B4-BE49-F238E27FC236}">
                  <a16:creationId xmlns:a16="http://schemas.microsoft.com/office/drawing/2014/main" id="{C6A20FAF-C062-49EB-89FA-CA182FCDF984}"/>
                </a:ext>
              </a:extLst>
            </p:cNvPr>
            <p:cNvSpPr/>
            <p:nvPr/>
          </p:nvSpPr>
          <p:spPr>
            <a:xfrm>
              <a:off x="1006876" y="2008889"/>
              <a:ext cx="786414" cy="786414"/>
            </a:xfrm>
            <a:prstGeom prst="roundRect">
              <a:avLst/>
            </a:prstGeom>
            <a:solidFill>
              <a:srgbClr val="82D3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3600" dirty="0">
                  <a:solidFill>
                    <a:schemeClr val="bg1"/>
                  </a:solidFill>
                </a:rPr>
                <a:t>1</a:t>
              </a:r>
              <a:endParaRPr lang="zh-TW" altLang="en-US" sz="3600" dirty="0">
                <a:solidFill>
                  <a:schemeClr val="bg1"/>
                </a:solidFill>
              </a:endParaRP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98504BF4-16A7-4311-B68F-0E064D22896A}"/>
                </a:ext>
              </a:extLst>
            </p:cNvPr>
            <p:cNvSpPr/>
            <p:nvPr/>
          </p:nvSpPr>
          <p:spPr>
            <a:xfrm>
              <a:off x="1933701" y="2078930"/>
              <a:ext cx="3587521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3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What? NLP </a:t>
              </a:r>
              <a:r>
                <a:rPr lang="zh-TW" altLang="en-US" sz="3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簡介</a:t>
              </a:r>
              <a:endParaRPr lang="en-US" altLang="zh-TW" sz="3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10" name="群組 9">
            <a:extLst>
              <a:ext uri="{FF2B5EF4-FFF2-40B4-BE49-F238E27FC236}">
                <a16:creationId xmlns:a16="http://schemas.microsoft.com/office/drawing/2014/main" id="{2BA5A14D-D875-4046-901C-8657535EB4DA}"/>
              </a:ext>
            </a:extLst>
          </p:cNvPr>
          <p:cNvGrpSpPr/>
          <p:nvPr/>
        </p:nvGrpSpPr>
        <p:grpSpPr>
          <a:xfrm>
            <a:off x="1078795" y="2758069"/>
            <a:ext cx="5283787" cy="786414"/>
            <a:chOff x="1006876" y="2008889"/>
            <a:chExt cx="5283787" cy="786414"/>
          </a:xfrm>
        </p:grpSpPr>
        <p:sp>
          <p:nvSpPr>
            <p:cNvPr id="11" name="矩形: 圓角 10">
              <a:extLst>
                <a:ext uri="{FF2B5EF4-FFF2-40B4-BE49-F238E27FC236}">
                  <a16:creationId xmlns:a16="http://schemas.microsoft.com/office/drawing/2014/main" id="{5DF5A676-7468-4C09-B815-5E9F12440660}"/>
                </a:ext>
              </a:extLst>
            </p:cNvPr>
            <p:cNvSpPr/>
            <p:nvPr/>
          </p:nvSpPr>
          <p:spPr>
            <a:xfrm>
              <a:off x="1006876" y="2008889"/>
              <a:ext cx="786414" cy="78641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3600" dirty="0">
                  <a:solidFill>
                    <a:srgbClr val="82D357"/>
                  </a:solidFill>
                </a:rPr>
                <a:t>2</a:t>
              </a:r>
              <a:endParaRPr lang="zh-TW" altLang="en-US" sz="3600" dirty="0">
                <a:solidFill>
                  <a:srgbClr val="82D357"/>
                </a:solidFill>
              </a:endParaRP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8780FCF6-5FCE-4782-97CF-7B5CACA056EB}"/>
                </a:ext>
              </a:extLst>
            </p:cNvPr>
            <p:cNvSpPr/>
            <p:nvPr/>
          </p:nvSpPr>
          <p:spPr>
            <a:xfrm>
              <a:off x="1933701" y="2078930"/>
              <a:ext cx="4356962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3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Why? NLP </a:t>
              </a:r>
              <a:r>
                <a:rPr lang="zh-TW" altLang="en-US" sz="3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實際應用</a:t>
              </a:r>
              <a:endParaRPr lang="en-US" altLang="zh-TW" sz="3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B74BB059-DED9-401D-B7AE-E5668C34CE41}"/>
              </a:ext>
            </a:extLst>
          </p:cNvPr>
          <p:cNvGrpSpPr/>
          <p:nvPr/>
        </p:nvGrpSpPr>
        <p:grpSpPr>
          <a:xfrm>
            <a:off x="1078795" y="4800960"/>
            <a:ext cx="9723534" cy="786414"/>
            <a:chOff x="1006876" y="2008889"/>
            <a:chExt cx="9723534" cy="786414"/>
          </a:xfrm>
        </p:grpSpPr>
        <p:sp>
          <p:nvSpPr>
            <p:cNvPr id="14" name="矩形: 圓角 13">
              <a:extLst>
                <a:ext uri="{FF2B5EF4-FFF2-40B4-BE49-F238E27FC236}">
                  <a16:creationId xmlns:a16="http://schemas.microsoft.com/office/drawing/2014/main" id="{AE4B58D0-0A0A-4075-8016-9065CB92C00C}"/>
                </a:ext>
              </a:extLst>
            </p:cNvPr>
            <p:cNvSpPr/>
            <p:nvPr/>
          </p:nvSpPr>
          <p:spPr>
            <a:xfrm>
              <a:off x="1006876" y="2008889"/>
              <a:ext cx="786414" cy="78641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3600" dirty="0">
                  <a:solidFill>
                    <a:srgbClr val="82D357"/>
                  </a:solidFill>
                </a:rPr>
                <a:t>4</a:t>
              </a:r>
              <a:endParaRPr lang="zh-TW" altLang="en-US" sz="3600" dirty="0">
                <a:solidFill>
                  <a:srgbClr val="82D357"/>
                </a:solidFill>
              </a:endParaRP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07DFA60A-1BD0-4722-A784-419485D5E593}"/>
                </a:ext>
              </a:extLst>
            </p:cNvPr>
            <p:cNvSpPr/>
            <p:nvPr/>
          </p:nvSpPr>
          <p:spPr>
            <a:xfrm>
              <a:off x="1933701" y="2078930"/>
              <a:ext cx="8796709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TW" sz="3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How?</a:t>
              </a:r>
              <a:r>
                <a:rPr lang="zh-TW" altLang="en-US" sz="3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altLang="zh-TW" sz="3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Google </a:t>
              </a:r>
              <a:r>
                <a:rPr lang="en-US" altLang="zh-TW" sz="36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Colab</a:t>
              </a:r>
              <a:r>
                <a:rPr lang="en-US" altLang="zh-TW" sz="3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+ Hugging Face </a:t>
              </a:r>
              <a:r>
                <a:rPr lang="zh-TW" altLang="en-US" sz="3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實作</a:t>
              </a:r>
              <a:endParaRPr lang="en-US" altLang="zh-TW" sz="3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EE45410F-7A84-4CB6-B5D5-FE536B119F2A}"/>
              </a:ext>
            </a:extLst>
          </p:cNvPr>
          <p:cNvGrpSpPr/>
          <p:nvPr/>
        </p:nvGrpSpPr>
        <p:grpSpPr>
          <a:xfrm>
            <a:off x="1078795" y="3815133"/>
            <a:ext cx="5104251" cy="786414"/>
            <a:chOff x="1006876" y="2008889"/>
            <a:chExt cx="5104251" cy="786414"/>
          </a:xfrm>
        </p:grpSpPr>
        <p:sp>
          <p:nvSpPr>
            <p:cNvPr id="17" name="矩形: 圓角 16">
              <a:extLst>
                <a:ext uri="{FF2B5EF4-FFF2-40B4-BE49-F238E27FC236}">
                  <a16:creationId xmlns:a16="http://schemas.microsoft.com/office/drawing/2014/main" id="{769718C4-6AE7-4C24-8D2D-E91DEC6F8B44}"/>
                </a:ext>
              </a:extLst>
            </p:cNvPr>
            <p:cNvSpPr/>
            <p:nvPr/>
          </p:nvSpPr>
          <p:spPr>
            <a:xfrm>
              <a:off x="1006876" y="2008889"/>
              <a:ext cx="786414" cy="786414"/>
            </a:xfrm>
            <a:prstGeom prst="roundRect">
              <a:avLst/>
            </a:prstGeom>
            <a:solidFill>
              <a:srgbClr val="82D3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3600" dirty="0">
                  <a:solidFill>
                    <a:schemeClr val="bg1"/>
                  </a:solidFill>
                </a:rPr>
                <a:t>3</a:t>
              </a:r>
              <a:endParaRPr lang="zh-TW" altLang="en-US" sz="3600" dirty="0">
                <a:solidFill>
                  <a:schemeClr val="bg1"/>
                </a:solidFill>
              </a:endParaRP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636D1ACD-877B-4ED4-BDF6-5AA7693787E6}"/>
                </a:ext>
              </a:extLst>
            </p:cNvPr>
            <p:cNvSpPr/>
            <p:nvPr/>
          </p:nvSpPr>
          <p:spPr>
            <a:xfrm>
              <a:off x="1933701" y="2078930"/>
              <a:ext cx="4177426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3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When? NLP </a:t>
              </a:r>
              <a:r>
                <a:rPr lang="zh-TW" altLang="en-US" sz="3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發展史</a:t>
              </a:r>
              <a:endParaRPr lang="en-US" altLang="zh-TW" sz="3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83253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123B41C-1CF5-461A-ADA5-A910E3E113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Summary</a:t>
            </a:r>
            <a:endParaRPr lang="zh-TW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0" name="群組 9">
            <a:extLst>
              <a:ext uri="{FF2B5EF4-FFF2-40B4-BE49-F238E27FC236}">
                <a16:creationId xmlns:a16="http://schemas.microsoft.com/office/drawing/2014/main" id="{B589D153-56F4-4804-B647-D07E29E7629D}"/>
              </a:ext>
            </a:extLst>
          </p:cNvPr>
          <p:cNvGrpSpPr/>
          <p:nvPr/>
        </p:nvGrpSpPr>
        <p:grpSpPr>
          <a:xfrm>
            <a:off x="6986425" y="1760531"/>
            <a:ext cx="3739921" cy="4137342"/>
            <a:chOff x="1432128" y="1822937"/>
            <a:chExt cx="3739921" cy="4137342"/>
          </a:xfrm>
        </p:grpSpPr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0C4FD250-57B4-4B54-BDB2-0C9DFCAE70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32128" y="1822937"/>
              <a:ext cx="3739921" cy="3739921"/>
            </a:xfrm>
            <a:prstGeom prst="rect">
              <a:avLst/>
            </a:prstGeom>
          </p:spPr>
        </p:pic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6B7EA23E-6FF9-4237-9C7B-B3A8F45AE7AB}"/>
                </a:ext>
              </a:extLst>
            </p:cNvPr>
            <p:cNvSpPr/>
            <p:nvPr/>
          </p:nvSpPr>
          <p:spPr>
            <a:xfrm>
              <a:off x="2696794" y="5560169"/>
              <a:ext cx="1210588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TW" altLang="en-US" sz="2000" b="1" dirty="0">
                  <a:solidFill>
                    <a:srgbClr val="DD4A4A"/>
                  </a:solidFill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個人網頁</a:t>
              </a:r>
              <a:endParaRPr lang="zh-TW" altLang="en-US" sz="2000" dirty="0">
                <a:solidFill>
                  <a:srgbClr val="DD4A4A"/>
                </a:solidFill>
              </a:endParaRPr>
            </a:p>
          </p:txBody>
        </p:sp>
      </p:grp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1BC4D323-CC59-46F5-8547-037D1C2C2C63}"/>
              </a:ext>
            </a:extLst>
          </p:cNvPr>
          <p:cNvGrpSpPr/>
          <p:nvPr/>
        </p:nvGrpSpPr>
        <p:grpSpPr>
          <a:xfrm>
            <a:off x="1423520" y="1760531"/>
            <a:ext cx="3737232" cy="4137342"/>
            <a:chOff x="7016453" y="1939225"/>
            <a:chExt cx="3737232" cy="4137342"/>
          </a:xfrm>
        </p:grpSpPr>
        <p:pic>
          <p:nvPicPr>
            <p:cNvPr id="12" name="圖片 11">
              <a:extLst>
                <a:ext uri="{FF2B5EF4-FFF2-40B4-BE49-F238E27FC236}">
                  <a16:creationId xmlns:a16="http://schemas.microsoft.com/office/drawing/2014/main" id="{04BEC464-8875-44AC-A2D4-065BFD74D49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16453" y="1939225"/>
              <a:ext cx="3737232" cy="3737232"/>
            </a:xfrm>
            <a:prstGeom prst="rect">
              <a:avLst/>
            </a:prstGeom>
          </p:spPr>
        </p:pic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4F5824BC-F02C-4C44-8DCA-BC3F3E211686}"/>
                </a:ext>
              </a:extLst>
            </p:cNvPr>
            <p:cNvSpPr/>
            <p:nvPr/>
          </p:nvSpPr>
          <p:spPr>
            <a:xfrm>
              <a:off x="7435794" y="5676457"/>
              <a:ext cx="2898550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TW" altLang="en-US" sz="2000" b="1" dirty="0">
                  <a:solidFill>
                    <a:srgbClr val="DD4A4A"/>
                  </a:solidFill>
                  <a:hlinkClick r:id="rId6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議程投影片</a:t>
              </a:r>
              <a:r>
                <a:rPr lang="en-US" altLang="zh-TW" sz="2000" b="1" dirty="0">
                  <a:solidFill>
                    <a:srgbClr val="DD4A4A"/>
                  </a:solidFill>
                  <a:hlinkClick r:id="rId6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+</a:t>
              </a:r>
              <a:r>
                <a:rPr lang="zh-TW" altLang="en-US" sz="2000" b="1" dirty="0">
                  <a:solidFill>
                    <a:srgbClr val="DD4A4A"/>
                  </a:solidFill>
                  <a:hlinkClick r:id="rId6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範例程式碼</a:t>
              </a:r>
              <a:endParaRPr lang="zh-TW" altLang="en-US" sz="2000" b="1" dirty="0">
                <a:solidFill>
                  <a:srgbClr val="DD4A4A"/>
                </a:solidFill>
              </a:endParaRPr>
            </a:p>
          </p:txBody>
        </p:sp>
      </p:grpSp>
      <p:sp>
        <p:nvSpPr>
          <p:cNvPr id="11" name="頁尾版面配置區 10">
            <a:extLst>
              <a:ext uri="{FF2B5EF4-FFF2-40B4-BE49-F238E27FC236}">
                <a16:creationId xmlns:a16="http://schemas.microsoft.com/office/drawing/2014/main" id="{6DD9FA8D-908D-4678-9CD5-6DA68AD826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40 </a:t>
            </a:r>
            <a:r>
              <a:rPr lang="zh-TW" altLang="en-US"/>
              <a:t>分鐘簡單聊聊 </a:t>
            </a:r>
            <a:r>
              <a:rPr lang="en-US" altLang="zh-TW"/>
              <a:t>NLP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02233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2606DA7-57F3-4852-A671-C60B5D2738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2650" y="2766219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zh-TW" sz="7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Q &amp; A</a:t>
            </a:r>
            <a:endParaRPr lang="zh-TW" altLang="en-US" sz="7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頁尾版面配置區 6">
            <a:extLst>
              <a:ext uri="{FF2B5EF4-FFF2-40B4-BE49-F238E27FC236}">
                <a16:creationId xmlns:a16="http://schemas.microsoft.com/office/drawing/2014/main" id="{4473BB6D-9385-40F4-9174-AB53E0D6FF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altLang="zh-TW">
                <a:solidFill>
                  <a:schemeClr val="tx1">
                    <a:lumMod val="75000"/>
                    <a:lumOff val="25000"/>
                  </a:schemeClr>
                </a:solidFill>
              </a:rPr>
              <a:t>40 </a:t>
            </a:r>
            <a:r>
              <a:rPr lang="zh-TW" alt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分鐘簡單聊聊 </a:t>
            </a:r>
            <a:r>
              <a:rPr lang="en-US" altLang="zh-TW">
                <a:solidFill>
                  <a:schemeClr val="tx1">
                    <a:lumMod val="75000"/>
                    <a:lumOff val="25000"/>
                  </a:schemeClr>
                </a:solidFill>
              </a:rPr>
              <a:t>NLP</a:t>
            </a:r>
            <a:endParaRPr lang="zh-TW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5" name="圖形 4">
            <a:extLst>
              <a:ext uri="{FF2B5EF4-FFF2-40B4-BE49-F238E27FC236}">
                <a16:creationId xmlns:a16="http://schemas.microsoft.com/office/drawing/2014/main" id="{8888F78C-FFFB-484B-BEB3-29386BD6EF3F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575893" y="5698359"/>
            <a:ext cx="2584558" cy="925121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7DEA8B2D-291E-4290-A846-08C65B3C48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9350" y="2093965"/>
            <a:ext cx="2670070" cy="2670070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6179F80E-7180-4766-8B93-28504E29A9FB}"/>
              </a:ext>
            </a:extLst>
          </p:cNvPr>
          <p:cNvSpPr txBox="1"/>
          <p:nvPr/>
        </p:nvSpPr>
        <p:spPr>
          <a:xfrm>
            <a:off x="9471096" y="4764035"/>
            <a:ext cx="9665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b="1" dirty="0" err="1">
                <a:solidFill>
                  <a:srgbClr val="DD4A4A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Slido</a:t>
            </a:r>
            <a:endParaRPr lang="zh-TW" altLang="en-US" sz="2000" b="1" dirty="0">
              <a:solidFill>
                <a:srgbClr val="DD4A4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4412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C3ABAFE-CF97-4186-882B-956609ECCF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TW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What? NLP </a:t>
            </a:r>
            <a:r>
              <a:rPr lang="zh-TW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簡介</a:t>
            </a:r>
          </a:p>
        </p:txBody>
      </p:sp>
      <p:sp>
        <p:nvSpPr>
          <p:cNvPr id="4" name="內容版面配置區 2">
            <a:extLst>
              <a:ext uri="{FF2B5EF4-FFF2-40B4-BE49-F238E27FC236}">
                <a16:creationId xmlns:a16="http://schemas.microsoft.com/office/drawing/2014/main" id="{3EDF978C-6F58-476F-A8DB-89AE51B7A9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54358"/>
            <a:ext cx="10515600" cy="132556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zh-TW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自然語言處理 </a:t>
            </a:r>
            <a:endParaRPr lang="en-US" altLang="zh-TW" sz="4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 algn="ctr">
              <a:buNone/>
            </a:pPr>
            <a:r>
              <a:rPr lang="en-US" altLang="zh-TW" sz="4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n-US" altLang="zh-TW" sz="4000" b="1" dirty="0">
                <a:solidFill>
                  <a:srgbClr val="DD4A4A"/>
                </a:solidFill>
              </a:rPr>
              <a:t>N</a:t>
            </a:r>
            <a:r>
              <a:rPr lang="en-US" altLang="zh-TW" sz="4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atural </a:t>
            </a:r>
            <a:r>
              <a:rPr lang="en-US" altLang="zh-TW" sz="4000" b="1" dirty="0">
                <a:solidFill>
                  <a:srgbClr val="DD4A4A"/>
                </a:solidFill>
              </a:rPr>
              <a:t>L</a:t>
            </a:r>
            <a:r>
              <a:rPr lang="en-US" altLang="zh-TW" sz="4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anguage </a:t>
            </a:r>
            <a:r>
              <a:rPr lang="en-US" altLang="zh-TW" sz="4000" b="1" dirty="0">
                <a:solidFill>
                  <a:srgbClr val="DD4A4A"/>
                </a:solidFill>
              </a:rPr>
              <a:t>P</a:t>
            </a:r>
            <a:r>
              <a:rPr lang="en-US" altLang="zh-TW" sz="4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rocessing, </a:t>
            </a:r>
            <a:r>
              <a:rPr lang="en-US" altLang="zh-TW" sz="4000" b="1" dirty="0">
                <a:solidFill>
                  <a:srgbClr val="DD4A4A"/>
                </a:solidFill>
              </a:rPr>
              <a:t>NLP</a:t>
            </a:r>
            <a:r>
              <a:rPr lang="en-US" altLang="zh-TW" sz="4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zh-TW" altLang="en-US" sz="4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CDF74510-0C75-4785-9788-869D171DFD66}"/>
              </a:ext>
            </a:extLst>
          </p:cNvPr>
          <p:cNvSpPr txBox="1"/>
          <p:nvPr/>
        </p:nvSpPr>
        <p:spPr>
          <a:xfrm>
            <a:off x="3694541" y="4099202"/>
            <a:ext cx="48029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= </a:t>
            </a:r>
            <a:r>
              <a:rPr lang="zh-TW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電腦科學 </a:t>
            </a:r>
            <a:r>
              <a:rPr lang="en-US" altLang="zh-TW" sz="4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+ </a:t>
            </a:r>
            <a:r>
              <a:rPr lang="zh-TW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語言學</a:t>
            </a:r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F09DCCA3-69A6-486A-A7FA-8723B6FEAD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40 </a:t>
            </a:r>
            <a:r>
              <a:rPr lang="zh-TW" altLang="en-US"/>
              <a:t>分鐘簡單聊聊 </a:t>
            </a:r>
            <a:r>
              <a:rPr lang="en-US" altLang="zh-TW"/>
              <a:t>NLP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8281306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2606DA7-57F3-4852-A671-C60B5D2738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4475" y="2766218"/>
            <a:ext cx="9383050" cy="1325563"/>
          </a:xfrm>
        </p:spPr>
        <p:txBody>
          <a:bodyPr>
            <a:noAutofit/>
          </a:bodyPr>
          <a:lstStyle/>
          <a:p>
            <a:pPr algn="ctr"/>
            <a:r>
              <a:rPr lang="en-US" altLang="zh-TW" sz="7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Thanks for watching!</a:t>
            </a:r>
            <a:endParaRPr lang="zh-TW" altLang="en-US" sz="7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頁尾版面配置區 6">
            <a:extLst>
              <a:ext uri="{FF2B5EF4-FFF2-40B4-BE49-F238E27FC236}">
                <a16:creationId xmlns:a16="http://schemas.microsoft.com/office/drawing/2014/main" id="{1BCFB3E5-88AE-4253-9ECA-2ABC92E0EB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altLang="zh-TW">
                <a:solidFill>
                  <a:schemeClr val="tx1">
                    <a:lumMod val="75000"/>
                    <a:lumOff val="25000"/>
                  </a:schemeClr>
                </a:solidFill>
              </a:rPr>
              <a:t>40 </a:t>
            </a:r>
            <a:r>
              <a:rPr lang="zh-TW" alt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分鐘簡單聊聊 </a:t>
            </a:r>
            <a:r>
              <a:rPr lang="en-US" altLang="zh-TW">
                <a:solidFill>
                  <a:schemeClr val="tx1">
                    <a:lumMod val="75000"/>
                    <a:lumOff val="25000"/>
                  </a:schemeClr>
                </a:solidFill>
              </a:rPr>
              <a:t>NLP</a:t>
            </a:r>
            <a:endParaRPr lang="zh-TW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8" name="圖形 7">
            <a:extLst>
              <a:ext uri="{FF2B5EF4-FFF2-40B4-BE49-F238E27FC236}">
                <a16:creationId xmlns:a16="http://schemas.microsoft.com/office/drawing/2014/main" id="{BC6A8F50-87AA-45E5-A7C6-A141E6E3A774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33613" y="2115904"/>
            <a:ext cx="2307824" cy="1975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990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1"/>
          <p:cNvSpPr txBox="1"/>
          <p:nvPr/>
        </p:nvSpPr>
        <p:spPr>
          <a:xfrm>
            <a:off x="828646" y="737503"/>
            <a:ext cx="6503396" cy="800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41" tIns="60941" rIns="60941" bIns="60941" anchor="t" anchorCtr="0">
            <a:spAutoFit/>
          </a:bodyPr>
          <a:lstStyle/>
          <a:p>
            <a:r>
              <a:rPr lang="en-US" altLang="zh-TW" sz="4400" b="1">
                <a:solidFill>
                  <a:schemeClr val="tx1">
                    <a:lumMod val="75000"/>
                    <a:lumOff val="25000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Color</a:t>
            </a:r>
            <a:endParaRPr sz="12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81" name="Google Shape;281;p41"/>
          <p:cNvSpPr/>
          <p:nvPr/>
        </p:nvSpPr>
        <p:spPr>
          <a:xfrm>
            <a:off x="900802" y="1905039"/>
            <a:ext cx="2023288" cy="430933"/>
          </a:xfrm>
          <a:prstGeom prst="rect">
            <a:avLst/>
          </a:prstGeom>
          <a:noFill/>
          <a:ln w="28575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41" tIns="60941" rIns="60941" bIns="60941" anchor="ctr" anchorCtr="0">
            <a:noAutofit/>
          </a:bodyPr>
          <a:lstStyle/>
          <a:p>
            <a:pPr algn="ctr"/>
            <a:r>
              <a:rPr lang="en-US" altLang="zh-TW" sz="2000" b="1">
                <a:solidFill>
                  <a:schemeClr val="tx1">
                    <a:lumMod val="75000"/>
                    <a:lumOff val="25000"/>
                  </a:schemeClr>
                </a:solidFill>
              </a:rPr>
              <a:t>LIGHT MODE</a:t>
            </a:r>
            <a:endParaRPr sz="2000" b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82" name="Google Shape;282;p41"/>
          <p:cNvSpPr/>
          <p:nvPr/>
        </p:nvSpPr>
        <p:spPr>
          <a:xfrm>
            <a:off x="6096000" y="1905039"/>
            <a:ext cx="2023288" cy="430933"/>
          </a:xfrm>
          <a:prstGeom prst="rect">
            <a:avLst/>
          </a:prstGeom>
          <a:noFill/>
          <a:ln w="28575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41" tIns="60941" rIns="60941" bIns="60941" anchor="ctr" anchorCtr="0">
            <a:noAutofit/>
          </a:bodyPr>
          <a:lstStyle/>
          <a:p>
            <a:pPr algn="ctr"/>
            <a:r>
              <a:rPr lang="en-US" altLang="zh-TW" sz="2000" b="1">
                <a:solidFill>
                  <a:schemeClr val="tx1">
                    <a:lumMod val="75000"/>
                    <a:lumOff val="25000"/>
                  </a:schemeClr>
                </a:solidFill>
              </a:rPr>
              <a:t>DARK MODE</a:t>
            </a:r>
            <a:endParaRPr sz="2000" b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83" name="Google Shape;283;p41"/>
          <p:cNvSpPr txBox="1"/>
          <p:nvPr/>
        </p:nvSpPr>
        <p:spPr>
          <a:xfrm>
            <a:off x="2407003" y="4115165"/>
            <a:ext cx="3245099" cy="615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41" tIns="60941" rIns="60941" bIns="60941" anchor="t" anchorCtr="0">
            <a:spAutoFit/>
          </a:bodyPr>
          <a:lstStyle/>
          <a:p>
            <a:r>
              <a:rPr lang="en-US" altLang="zh-TW" sz="32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#DD744A</a:t>
            </a:r>
            <a:endParaRPr sz="3200">
              <a:solidFill>
                <a:schemeClr val="tx1">
                  <a:lumMod val="75000"/>
                  <a:lumOff val="25000"/>
                </a:schemeClr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84" name="Google Shape;284;p41"/>
          <p:cNvSpPr/>
          <p:nvPr/>
        </p:nvSpPr>
        <p:spPr>
          <a:xfrm>
            <a:off x="850010" y="3546653"/>
            <a:ext cx="1133225" cy="1133225"/>
          </a:xfrm>
          <a:prstGeom prst="ellipse">
            <a:avLst/>
          </a:prstGeom>
          <a:solidFill>
            <a:srgbClr val="DD744A"/>
          </a:solidFill>
          <a:ln>
            <a:noFill/>
          </a:ln>
        </p:spPr>
        <p:txBody>
          <a:bodyPr spcFirstLastPara="1" wrap="square" lIns="60941" tIns="60941" rIns="60941" bIns="60941" anchor="ctr" anchorCtr="0">
            <a:noAutofit/>
          </a:bodyPr>
          <a:lstStyle/>
          <a:p>
            <a:endParaRPr sz="32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85" name="Google Shape;285;p41"/>
          <p:cNvSpPr txBox="1"/>
          <p:nvPr/>
        </p:nvSpPr>
        <p:spPr>
          <a:xfrm>
            <a:off x="2407003" y="5472688"/>
            <a:ext cx="3245099" cy="615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41" tIns="60941" rIns="60941" bIns="60941" anchor="t" anchorCtr="0">
            <a:spAutoFit/>
          </a:bodyPr>
          <a:lstStyle/>
          <a:p>
            <a:r>
              <a:rPr lang="en-US" altLang="zh-TW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#DD4A4A</a:t>
            </a:r>
            <a:endParaRPr sz="3200" dirty="0">
              <a:solidFill>
                <a:schemeClr val="tx1">
                  <a:lumMod val="75000"/>
                  <a:lumOff val="25000"/>
                </a:schemeClr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86" name="Google Shape;286;p41"/>
          <p:cNvSpPr/>
          <p:nvPr/>
        </p:nvSpPr>
        <p:spPr>
          <a:xfrm>
            <a:off x="850011" y="4904176"/>
            <a:ext cx="1133225" cy="1133225"/>
          </a:xfrm>
          <a:prstGeom prst="ellipse">
            <a:avLst/>
          </a:prstGeom>
          <a:solidFill>
            <a:srgbClr val="DD4A4A"/>
          </a:solidFill>
          <a:ln>
            <a:noFill/>
          </a:ln>
        </p:spPr>
        <p:txBody>
          <a:bodyPr spcFirstLastPara="1" wrap="square" lIns="60941" tIns="60941" rIns="60941" bIns="60941" anchor="ctr" anchorCtr="0">
            <a:noAutofit/>
          </a:bodyPr>
          <a:lstStyle/>
          <a:p>
            <a:endParaRPr sz="3200">
              <a:solidFill>
                <a:srgbClr val="DD744A"/>
              </a:solidFill>
            </a:endParaRPr>
          </a:p>
        </p:txBody>
      </p:sp>
      <p:sp>
        <p:nvSpPr>
          <p:cNvPr id="287" name="Google Shape;287;p41"/>
          <p:cNvSpPr txBox="1"/>
          <p:nvPr/>
        </p:nvSpPr>
        <p:spPr>
          <a:xfrm>
            <a:off x="1530803" y="2898219"/>
            <a:ext cx="1414382" cy="4924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41" tIns="60941" rIns="60941" bIns="60941" anchor="t" anchorCtr="0">
            <a:spAutoFit/>
          </a:bodyPr>
          <a:lstStyle/>
          <a:p>
            <a:r>
              <a:rPr lang="en-US" altLang="zh-TW" sz="2400" b="1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#F4EEE1</a:t>
            </a:r>
            <a:endParaRPr sz="2400" b="1">
              <a:solidFill>
                <a:schemeClr val="tx1">
                  <a:lumMod val="75000"/>
                  <a:lumOff val="25000"/>
                </a:schemeClr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88" name="Google Shape;288;p41"/>
          <p:cNvSpPr/>
          <p:nvPr/>
        </p:nvSpPr>
        <p:spPr>
          <a:xfrm>
            <a:off x="900802" y="2692218"/>
            <a:ext cx="562513" cy="562513"/>
          </a:xfrm>
          <a:prstGeom prst="ellipse">
            <a:avLst/>
          </a:prstGeom>
          <a:solidFill>
            <a:srgbClr val="F4EEE1"/>
          </a:solidFill>
          <a:ln>
            <a:noFill/>
          </a:ln>
        </p:spPr>
        <p:txBody>
          <a:bodyPr spcFirstLastPara="1" wrap="square" lIns="60941" tIns="60941" rIns="60941" bIns="60941" anchor="ctr" anchorCtr="0">
            <a:noAutofit/>
          </a:bodyPr>
          <a:lstStyle/>
          <a:p>
            <a:endParaRPr sz="12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89" name="Google Shape;289;p41"/>
          <p:cNvSpPr txBox="1"/>
          <p:nvPr/>
        </p:nvSpPr>
        <p:spPr>
          <a:xfrm>
            <a:off x="1502242" y="2661773"/>
            <a:ext cx="1471373" cy="36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41" tIns="60941" rIns="60941" bIns="60941" anchor="t" anchorCtr="0">
            <a:spAutoFit/>
          </a:bodyPr>
          <a:lstStyle/>
          <a:p>
            <a:r>
              <a:rPr lang="zh-TW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背景顏色</a:t>
            </a:r>
            <a:endParaRPr sz="1600">
              <a:solidFill>
                <a:schemeClr val="tx1">
                  <a:lumMod val="75000"/>
                  <a:lumOff val="25000"/>
                </a:schemeClr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90" name="Google Shape;290;p41"/>
          <p:cNvSpPr txBox="1"/>
          <p:nvPr/>
        </p:nvSpPr>
        <p:spPr>
          <a:xfrm>
            <a:off x="3782190" y="2898219"/>
            <a:ext cx="1628949" cy="4924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41" tIns="60941" rIns="60941" bIns="60941" anchor="t" anchorCtr="0">
            <a:spAutoFit/>
          </a:bodyPr>
          <a:lstStyle/>
          <a:p>
            <a:r>
              <a:rPr lang="en-US" altLang="zh-TW" sz="2400" b="1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#383838</a:t>
            </a:r>
            <a:endParaRPr sz="2400" b="1">
              <a:solidFill>
                <a:schemeClr val="tx1">
                  <a:lumMod val="75000"/>
                  <a:lumOff val="25000"/>
                </a:schemeClr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91" name="Google Shape;291;p41"/>
          <p:cNvSpPr/>
          <p:nvPr/>
        </p:nvSpPr>
        <p:spPr>
          <a:xfrm>
            <a:off x="3147855" y="2692218"/>
            <a:ext cx="562513" cy="562513"/>
          </a:xfrm>
          <a:prstGeom prst="ellipse">
            <a:avLst/>
          </a:prstGeom>
          <a:noFill/>
          <a:ln w="28575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41" tIns="60941" rIns="60941" bIns="60941" anchor="ctr" anchorCtr="0">
            <a:noAutofit/>
          </a:bodyPr>
          <a:lstStyle/>
          <a:p>
            <a:endParaRPr sz="12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92" name="Google Shape;292;p41"/>
          <p:cNvSpPr txBox="1"/>
          <p:nvPr/>
        </p:nvSpPr>
        <p:spPr>
          <a:xfrm>
            <a:off x="3749296" y="2661773"/>
            <a:ext cx="1694738" cy="36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41" tIns="60941" rIns="60941" bIns="60941" anchor="t" anchorCtr="0">
            <a:spAutoFit/>
          </a:bodyPr>
          <a:lstStyle/>
          <a:p>
            <a:r>
              <a:rPr lang="zh-TW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文字顏色</a:t>
            </a:r>
            <a:endParaRPr sz="1600">
              <a:solidFill>
                <a:schemeClr val="tx1">
                  <a:lumMod val="75000"/>
                  <a:lumOff val="25000"/>
                </a:schemeClr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93" name="Google Shape;293;p41"/>
          <p:cNvSpPr txBox="1"/>
          <p:nvPr/>
        </p:nvSpPr>
        <p:spPr>
          <a:xfrm>
            <a:off x="6726001" y="2898219"/>
            <a:ext cx="1414382" cy="4924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41" tIns="60941" rIns="60941" bIns="60941" anchor="t" anchorCtr="0">
            <a:spAutoFit/>
          </a:bodyPr>
          <a:lstStyle/>
          <a:p>
            <a:r>
              <a:rPr lang="en-US" altLang="zh-TW" sz="2400" b="1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#383838 </a:t>
            </a:r>
            <a:endParaRPr sz="2400" b="1">
              <a:solidFill>
                <a:schemeClr val="tx1">
                  <a:lumMod val="75000"/>
                  <a:lumOff val="25000"/>
                </a:schemeClr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94" name="Google Shape;294;p41"/>
          <p:cNvSpPr/>
          <p:nvPr/>
        </p:nvSpPr>
        <p:spPr>
          <a:xfrm>
            <a:off x="6096000" y="2692218"/>
            <a:ext cx="562513" cy="562513"/>
          </a:xfrm>
          <a:prstGeom prst="ellipse">
            <a:avLst/>
          </a:prstGeom>
          <a:noFill/>
          <a:ln w="28575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41" tIns="60941" rIns="60941" bIns="60941" anchor="ctr" anchorCtr="0">
            <a:noAutofit/>
          </a:bodyPr>
          <a:lstStyle/>
          <a:p>
            <a:endParaRPr sz="12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95" name="Google Shape;295;p41"/>
          <p:cNvSpPr txBox="1"/>
          <p:nvPr/>
        </p:nvSpPr>
        <p:spPr>
          <a:xfrm>
            <a:off x="6697440" y="2661773"/>
            <a:ext cx="1471373" cy="36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41" tIns="60941" rIns="60941" bIns="60941" anchor="t" anchorCtr="0">
            <a:spAutoFit/>
          </a:bodyPr>
          <a:lstStyle/>
          <a:p>
            <a:r>
              <a:rPr lang="zh-TW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背景顏色</a:t>
            </a:r>
            <a:endParaRPr sz="1600">
              <a:solidFill>
                <a:schemeClr val="tx1">
                  <a:lumMod val="75000"/>
                  <a:lumOff val="25000"/>
                </a:schemeClr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96" name="Google Shape;296;p41"/>
          <p:cNvSpPr txBox="1"/>
          <p:nvPr/>
        </p:nvSpPr>
        <p:spPr>
          <a:xfrm>
            <a:off x="8977388" y="2898219"/>
            <a:ext cx="1628949" cy="4924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41" tIns="60941" rIns="60941" bIns="60941" anchor="t" anchorCtr="0">
            <a:spAutoFit/>
          </a:bodyPr>
          <a:lstStyle/>
          <a:p>
            <a:r>
              <a:rPr lang="en-US" altLang="zh-TW" sz="2400" b="1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#F2F2F2 </a:t>
            </a:r>
            <a:endParaRPr sz="2400" b="1">
              <a:solidFill>
                <a:schemeClr val="tx1">
                  <a:lumMod val="75000"/>
                  <a:lumOff val="25000"/>
                </a:schemeClr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97" name="Google Shape;297;p41"/>
          <p:cNvSpPr/>
          <p:nvPr/>
        </p:nvSpPr>
        <p:spPr>
          <a:xfrm>
            <a:off x="8343053" y="2692218"/>
            <a:ext cx="562513" cy="562513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60941" tIns="60941" rIns="60941" bIns="60941" anchor="ctr" anchorCtr="0">
            <a:noAutofit/>
          </a:bodyPr>
          <a:lstStyle/>
          <a:p>
            <a:endParaRPr sz="12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98" name="Google Shape;298;p41"/>
          <p:cNvSpPr txBox="1"/>
          <p:nvPr/>
        </p:nvSpPr>
        <p:spPr>
          <a:xfrm>
            <a:off x="8944494" y="2661773"/>
            <a:ext cx="1694738" cy="36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41" tIns="60941" rIns="60941" bIns="60941" anchor="t" anchorCtr="0">
            <a:spAutoFit/>
          </a:bodyPr>
          <a:lstStyle/>
          <a:p>
            <a:r>
              <a:rPr lang="zh-TW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文字顏色</a:t>
            </a:r>
            <a:endParaRPr sz="1600">
              <a:solidFill>
                <a:schemeClr val="tx1">
                  <a:lumMod val="75000"/>
                  <a:lumOff val="25000"/>
                </a:schemeClr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99" name="Google Shape;299;p41"/>
          <p:cNvSpPr txBox="1"/>
          <p:nvPr/>
        </p:nvSpPr>
        <p:spPr>
          <a:xfrm>
            <a:off x="2407002" y="3799564"/>
            <a:ext cx="1628949" cy="36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41" tIns="60941" rIns="60941" bIns="60941" anchor="t" anchorCtr="0">
            <a:spAutoFit/>
          </a:bodyPr>
          <a:lstStyle/>
          <a:p>
            <a:r>
              <a:rPr lang="en-US" altLang="zh-TW" sz="1600" b="1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highlight1</a:t>
            </a:r>
            <a:endParaRPr sz="1600" b="1">
              <a:solidFill>
                <a:schemeClr val="tx1">
                  <a:lumMod val="75000"/>
                  <a:lumOff val="25000"/>
                </a:schemeClr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300" name="Google Shape;300;p41"/>
          <p:cNvSpPr txBox="1"/>
          <p:nvPr/>
        </p:nvSpPr>
        <p:spPr>
          <a:xfrm>
            <a:off x="2407002" y="5140523"/>
            <a:ext cx="1628949" cy="36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41" tIns="60941" rIns="60941" bIns="60941" anchor="t" anchorCtr="0">
            <a:spAutoFit/>
          </a:bodyPr>
          <a:lstStyle/>
          <a:p>
            <a:r>
              <a:rPr lang="en-US" altLang="zh-TW" sz="1600" b="1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highlight1</a:t>
            </a:r>
            <a:endParaRPr sz="1600" b="1">
              <a:solidFill>
                <a:schemeClr val="tx1">
                  <a:lumMod val="75000"/>
                  <a:lumOff val="25000"/>
                </a:schemeClr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301" name="Google Shape;301;p41"/>
          <p:cNvSpPr txBox="1"/>
          <p:nvPr/>
        </p:nvSpPr>
        <p:spPr>
          <a:xfrm>
            <a:off x="7602201" y="4115165"/>
            <a:ext cx="3245099" cy="615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41" tIns="60941" rIns="60941" bIns="60941" anchor="t" anchorCtr="0">
            <a:spAutoFit/>
          </a:bodyPr>
          <a:lstStyle/>
          <a:p>
            <a:r>
              <a:rPr lang="en-US" altLang="zh-TW" sz="32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#82D357</a:t>
            </a:r>
            <a:endParaRPr sz="3200">
              <a:solidFill>
                <a:schemeClr val="tx1">
                  <a:lumMod val="75000"/>
                  <a:lumOff val="25000"/>
                </a:schemeClr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302" name="Google Shape;302;p41"/>
          <p:cNvSpPr/>
          <p:nvPr/>
        </p:nvSpPr>
        <p:spPr>
          <a:xfrm>
            <a:off x="6045208" y="3546653"/>
            <a:ext cx="1133225" cy="1133225"/>
          </a:xfrm>
          <a:prstGeom prst="ellipse">
            <a:avLst/>
          </a:prstGeom>
          <a:solidFill>
            <a:srgbClr val="82D357"/>
          </a:solidFill>
          <a:ln>
            <a:noFill/>
          </a:ln>
        </p:spPr>
        <p:txBody>
          <a:bodyPr spcFirstLastPara="1" wrap="square" lIns="60941" tIns="60941" rIns="60941" bIns="60941" anchor="ctr" anchorCtr="0">
            <a:noAutofit/>
          </a:bodyPr>
          <a:lstStyle/>
          <a:p>
            <a:endParaRPr sz="32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03" name="Google Shape;303;p41"/>
          <p:cNvSpPr txBox="1"/>
          <p:nvPr/>
        </p:nvSpPr>
        <p:spPr>
          <a:xfrm>
            <a:off x="7602201" y="5472688"/>
            <a:ext cx="3245099" cy="615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41" tIns="60941" rIns="60941" bIns="60941" anchor="t" anchorCtr="0">
            <a:spAutoFit/>
          </a:bodyPr>
          <a:lstStyle/>
          <a:p>
            <a:r>
              <a:rPr lang="en-US" altLang="zh-TW" sz="32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#4285F4</a:t>
            </a:r>
            <a:endParaRPr sz="3200">
              <a:solidFill>
                <a:schemeClr val="tx1">
                  <a:lumMod val="75000"/>
                  <a:lumOff val="25000"/>
                </a:schemeClr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304" name="Google Shape;304;p41"/>
          <p:cNvSpPr/>
          <p:nvPr/>
        </p:nvSpPr>
        <p:spPr>
          <a:xfrm>
            <a:off x="6045209" y="4904176"/>
            <a:ext cx="1133225" cy="113322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0941" tIns="60941" rIns="60941" bIns="60941" anchor="ctr" anchorCtr="0">
            <a:noAutofit/>
          </a:bodyPr>
          <a:lstStyle/>
          <a:p>
            <a:endParaRPr sz="32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05" name="Google Shape;305;p41"/>
          <p:cNvSpPr txBox="1"/>
          <p:nvPr/>
        </p:nvSpPr>
        <p:spPr>
          <a:xfrm>
            <a:off x="7602201" y="3799564"/>
            <a:ext cx="1628949" cy="36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41" tIns="60941" rIns="60941" bIns="60941" anchor="t" anchorCtr="0">
            <a:spAutoFit/>
          </a:bodyPr>
          <a:lstStyle/>
          <a:p>
            <a:r>
              <a:rPr lang="en-US" altLang="zh-TW" sz="1600" b="1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highlight1</a:t>
            </a:r>
            <a:endParaRPr sz="1600" b="1">
              <a:solidFill>
                <a:schemeClr val="tx1">
                  <a:lumMod val="75000"/>
                  <a:lumOff val="25000"/>
                </a:schemeClr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306" name="Google Shape;306;p41"/>
          <p:cNvSpPr txBox="1"/>
          <p:nvPr/>
        </p:nvSpPr>
        <p:spPr>
          <a:xfrm>
            <a:off x="7602201" y="5140523"/>
            <a:ext cx="1628949" cy="36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41" tIns="60941" rIns="60941" bIns="60941" anchor="t" anchorCtr="0">
            <a:spAutoFit/>
          </a:bodyPr>
          <a:lstStyle/>
          <a:p>
            <a:r>
              <a:rPr lang="en-US" altLang="zh-TW" sz="1600" b="1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highlight1</a:t>
            </a:r>
            <a:endParaRPr sz="1600" b="1">
              <a:solidFill>
                <a:schemeClr val="tx1">
                  <a:lumMod val="75000"/>
                  <a:lumOff val="25000"/>
                </a:schemeClr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" name="頁尾版面配置區 1">
            <a:extLst>
              <a:ext uri="{FF2B5EF4-FFF2-40B4-BE49-F238E27FC236}">
                <a16:creationId xmlns:a16="http://schemas.microsoft.com/office/drawing/2014/main" id="{893B2809-1FF7-4FD4-ADBD-E81DF96FC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40 </a:t>
            </a:r>
            <a:r>
              <a:rPr lang="zh-TW" altLang="en-US"/>
              <a:t>分鐘簡單聊聊 </a:t>
            </a:r>
            <a:r>
              <a:rPr lang="en-US" altLang="zh-TW"/>
              <a:t>NLP</a:t>
            </a:r>
            <a:endParaRPr lang="zh-TW" altLang="en-US"/>
          </a:p>
        </p:txBody>
      </p:sp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BB07DEB-AE38-4EC3-A1B2-083E5491EA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What? NLP </a:t>
            </a:r>
            <a:r>
              <a:rPr lang="zh-TW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簡介</a:t>
            </a:r>
            <a:endParaRPr lang="zh-TW" altLang="en-US" b="1" dirty="0"/>
          </a:p>
        </p:txBody>
      </p:sp>
      <p:sp>
        <p:nvSpPr>
          <p:cNvPr id="4" name="內容版面配置區 2">
            <a:extLst>
              <a:ext uri="{FF2B5EF4-FFF2-40B4-BE49-F238E27FC236}">
                <a16:creationId xmlns:a16="http://schemas.microsoft.com/office/drawing/2014/main" id="{18BD2614-8278-4E64-AA99-7063A1F8CB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7014" y="3134449"/>
            <a:ext cx="8637972" cy="589101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zh-TW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探討如何讓電腦理解、運用</a:t>
            </a:r>
            <a:r>
              <a:rPr lang="zh-TW" altLang="en-US" sz="4000" b="1" dirty="0">
                <a:solidFill>
                  <a:srgbClr val="DD4A4A"/>
                </a:solidFill>
              </a:rPr>
              <a:t>自然語言</a:t>
            </a:r>
            <a:r>
              <a:rPr lang="zh-TW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。</a:t>
            </a:r>
            <a:endParaRPr lang="zh-TW" altLang="en-US" sz="4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AD41B864-1053-42DB-A294-D539ED49A5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40 </a:t>
            </a:r>
            <a:r>
              <a:rPr lang="zh-TW" altLang="en-US"/>
              <a:t>分鐘簡單聊聊 </a:t>
            </a:r>
            <a:r>
              <a:rPr lang="en-US" altLang="zh-TW"/>
              <a:t>NLP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6797665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簡報1" id="{8DF57A54-6377-4D6D-A40D-53C1A293B3A1}" vid="{C48FD212-A07D-425C-88B9-633617EE1D0E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SITCON X 亮色投影母片</Template>
  <TotalTime>1521</TotalTime>
  <Words>5330</Words>
  <Application>Microsoft Office PowerPoint</Application>
  <PresentationFormat>寬螢幕</PresentationFormat>
  <Paragraphs>627</Paragraphs>
  <Slides>81</Slides>
  <Notes>77</Notes>
  <HiddenSlides>1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81</vt:i4>
      </vt:variant>
    </vt:vector>
  </HeadingPairs>
  <TitlesOfParts>
    <vt:vector size="89" baseType="lpstr">
      <vt:lpstr>Helvetica Neue</vt:lpstr>
      <vt:lpstr>微軟正黑體</vt:lpstr>
      <vt:lpstr>微軟正黑體</vt:lpstr>
      <vt:lpstr>新細明體</vt:lpstr>
      <vt:lpstr>標楷體</vt:lpstr>
      <vt:lpstr>Arial</vt:lpstr>
      <vt:lpstr>Calibri</vt:lpstr>
      <vt:lpstr>Office 佈景主題</vt:lpstr>
      <vt:lpstr>40 分鐘簡單聊聊 NLP</vt:lpstr>
      <vt:lpstr>自我介紹</vt:lpstr>
      <vt:lpstr>PowerPoint 簡報</vt:lpstr>
      <vt:lpstr>開始之前…</vt:lpstr>
      <vt:lpstr>目錄</vt:lpstr>
      <vt:lpstr>PowerPoint 簡報</vt:lpstr>
      <vt:lpstr>PowerPoint 簡報</vt:lpstr>
      <vt:lpstr>What? NLP 簡介</vt:lpstr>
      <vt:lpstr>What? NLP 簡介</vt:lpstr>
      <vt:lpstr>What? NLP 簡介</vt:lpstr>
      <vt:lpstr>What? NLP 簡介</vt:lpstr>
      <vt:lpstr>PowerPoint 簡報</vt:lpstr>
      <vt:lpstr>Why? NLP 實際應用</vt:lpstr>
      <vt:lpstr>Why? NLP 實際應用</vt:lpstr>
      <vt:lpstr>Why? NLP 實際應用</vt:lpstr>
      <vt:lpstr>PowerPoint 簡報</vt:lpstr>
      <vt:lpstr>When? NLP 發展史</vt:lpstr>
      <vt:lpstr>When? NLP 發展史</vt:lpstr>
      <vt:lpstr>When? NLP 發展史</vt:lpstr>
      <vt:lpstr>When? NLP 發展史</vt:lpstr>
      <vt:lpstr>When? NLP 發展史</vt:lpstr>
      <vt:lpstr>When? NLP 發展史</vt:lpstr>
      <vt:lpstr>When? NLP 發展史</vt:lpstr>
      <vt:lpstr>When? NLP 發展史</vt:lpstr>
      <vt:lpstr>When? NLP 發展史</vt:lpstr>
      <vt:lpstr>When? NLP 發展史</vt:lpstr>
      <vt:lpstr>When? NLP 發展史</vt:lpstr>
      <vt:lpstr>When? NLP 發展史</vt:lpstr>
      <vt:lpstr>PowerPoint 簡報</vt:lpstr>
      <vt:lpstr>When? NLP 發展史</vt:lpstr>
      <vt:lpstr>PowerPoint 簡報</vt:lpstr>
      <vt:lpstr>PowerPoint 簡報</vt:lpstr>
      <vt:lpstr>PowerPoint 簡報</vt:lpstr>
      <vt:lpstr>How? Google Colab + Hugging Face 實作</vt:lpstr>
      <vt:lpstr>How? Google Colab + Hugging Face 實作</vt:lpstr>
      <vt:lpstr>How? Google Colab + Hugging Face 實作</vt:lpstr>
      <vt:lpstr>How? Google Colab + Hugging Face 實作</vt:lpstr>
      <vt:lpstr>How? Google Colab + Hugging Face 實作</vt:lpstr>
      <vt:lpstr>How? Google Colab + Hugging Face 實作</vt:lpstr>
      <vt:lpstr>How? Google Colab + Hugging Face 實作</vt:lpstr>
      <vt:lpstr>How? Google Colab + Hugging Face 實作</vt:lpstr>
      <vt:lpstr>How? Google Colab + Hugging Face 實作</vt:lpstr>
      <vt:lpstr>How? Google Colab + Hugging Face 實作</vt:lpstr>
      <vt:lpstr>How? Google Colab + Hugging Face 實作</vt:lpstr>
      <vt:lpstr>How? Google Colab + Hugging Face 實作</vt:lpstr>
      <vt:lpstr>How? Google Colab + Hugging Face 實作</vt:lpstr>
      <vt:lpstr>How? Google Colab + Hugging Face 實作</vt:lpstr>
      <vt:lpstr>How? Google Colab + Hugging Face 實作</vt:lpstr>
      <vt:lpstr>PowerPoint 簡報</vt:lpstr>
      <vt:lpstr>How? Google Colab + Hugging Face 實作</vt:lpstr>
      <vt:lpstr>How? Google Colab + Hugging Face 實作</vt:lpstr>
      <vt:lpstr>How? Google Colab + Hugging Face 實作</vt:lpstr>
      <vt:lpstr>How? Google Colab + Hugging Face 實作</vt:lpstr>
      <vt:lpstr>How? Google Colab + Hugging Face 實作</vt:lpstr>
      <vt:lpstr>How? Google Colab + Hugging Face 實作</vt:lpstr>
      <vt:lpstr>PowerPoint 簡報</vt:lpstr>
      <vt:lpstr>How? Google Colab + Hugging Face 實作</vt:lpstr>
      <vt:lpstr>How? Google Colab + Hugging Face 實作</vt:lpstr>
      <vt:lpstr>How? Google Colab + Hugging Face 實作</vt:lpstr>
      <vt:lpstr>How? Google Colab + Hugging Face 實作</vt:lpstr>
      <vt:lpstr>How? Google Colab + Hugging Face 實作</vt:lpstr>
      <vt:lpstr>How? Google Colab + Hugging Face 實作</vt:lpstr>
      <vt:lpstr>How? Google Colab + Hugging Face 實作</vt:lpstr>
      <vt:lpstr>How? Google Colab + Hugging Face 實作</vt:lpstr>
      <vt:lpstr>How? Google Colab + Hugging Face 實作</vt:lpstr>
      <vt:lpstr>How? Google Colab + Hugging Face 實作</vt:lpstr>
      <vt:lpstr>How? Google Colab + Hugging Face 實作</vt:lpstr>
      <vt:lpstr>How? Google Colab + Hugging Face 實作</vt:lpstr>
      <vt:lpstr>How? Google Colab + Hugging Face 實作</vt:lpstr>
      <vt:lpstr>How? Google Colab + Hugging Face 實作</vt:lpstr>
      <vt:lpstr>How? Google Colab + Hugging Face 實作</vt:lpstr>
      <vt:lpstr>How? Google Colab + Hugging Face 實作</vt:lpstr>
      <vt:lpstr>How? Google Colab + Hugging Face 實作</vt:lpstr>
      <vt:lpstr>How? Google Colab + Hugging Face 實作</vt:lpstr>
      <vt:lpstr>How? Google Colab + Hugging Face 實作</vt:lpstr>
      <vt:lpstr>Reference</vt:lpstr>
      <vt:lpstr>Summary</vt:lpstr>
      <vt:lpstr>Summary</vt:lpstr>
      <vt:lpstr>Q &amp; A</vt:lpstr>
      <vt:lpstr>Thanks for watching!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江尚軒</dc:creator>
  <cp:lastModifiedBy>江尚軒</cp:lastModifiedBy>
  <cp:revision>140</cp:revision>
  <dcterms:created xsi:type="dcterms:W3CDTF">2022-08-11T13:01:47Z</dcterms:created>
  <dcterms:modified xsi:type="dcterms:W3CDTF">2022-09-03T04:15:22Z</dcterms:modified>
</cp:coreProperties>
</file>